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6" r:id="rId6"/>
    <p:sldId id="260" r:id="rId7"/>
    <p:sldId id="261" r:id="rId8"/>
    <p:sldId id="262" r:id="rId9"/>
    <p:sldId id="268" r:id="rId10"/>
    <p:sldId id="263" r:id="rId11"/>
    <p:sldId id="264" r:id="rId12"/>
    <p:sldId id="270" r:id="rId13"/>
    <p:sldId id="265"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4FD8"/>
    <a:srgbClr val="DFEC62"/>
    <a:srgbClr val="07A935"/>
    <a:srgbClr val="1A96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2936B7-8508-4F26-9E6C-7D7A616BD395}" v="78" dt="2026-07-02T18:46:48.7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76277" autoAdjust="0"/>
  </p:normalViewPr>
  <p:slideViewPr>
    <p:cSldViewPr snapToGrid="0" snapToObjects="1">
      <p:cViewPr varScale="1">
        <p:scale>
          <a:sx n="82" d="100"/>
          <a:sy n="82" d="100"/>
        </p:scale>
        <p:origin x="1674"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 Perkins" userId="db201c34-814c-4451-a98d-1ff9bd6fb5b6" providerId="ADAL" clId="{8E73766D-E5AE-4B32-A2AB-48BA03E49F43}"/>
    <pc:docChg chg="custSel modSld">
      <pc:chgData name="Jen Perkins" userId="db201c34-814c-4451-a98d-1ff9bd6fb5b6" providerId="ADAL" clId="{8E73766D-E5AE-4B32-A2AB-48BA03E49F43}" dt="2026-07-02T18:46:48.796" v="140"/>
      <pc:docMkLst>
        <pc:docMk/>
      </pc:docMkLst>
      <pc:sldChg chg="modNotesTx">
        <pc:chgData name="Jen Perkins" userId="db201c34-814c-4451-a98d-1ff9bd6fb5b6" providerId="ADAL" clId="{8E73766D-E5AE-4B32-A2AB-48BA03E49F43}" dt="2026-07-02T16:54:21.654" v="6" actId="20577"/>
        <pc:sldMkLst>
          <pc:docMk/>
          <pc:sldMk cId="0" sldId="256"/>
        </pc:sldMkLst>
      </pc:sldChg>
      <pc:sldChg chg="modSp modNotesTx">
        <pc:chgData name="Jen Perkins" userId="db201c34-814c-4451-a98d-1ff9bd6fb5b6" providerId="ADAL" clId="{8E73766D-E5AE-4B32-A2AB-48BA03E49F43}" dt="2026-07-02T18:38:09.360" v="99" actId="20577"/>
        <pc:sldMkLst>
          <pc:docMk/>
          <pc:sldMk cId="0" sldId="257"/>
        </pc:sldMkLst>
        <pc:spChg chg="mod">
          <ac:chgData name="Jen Perkins" userId="db201c34-814c-4451-a98d-1ff9bd6fb5b6" providerId="ADAL" clId="{8E73766D-E5AE-4B32-A2AB-48BA03E49F43}" dt="2026-07-02T18:38:09.360" v="99" actId="20577"/>
          <ac:spMkLst>
            <pc:docMk/>
            <pc:sldMk cId="0" sldId="257"/>
            <ac:spMk id="11" creationId="{00000000-0000-0000-0000-000000000000}"/>
          </ac:spMkLst>
        </pc:spChg>
      </pc:sldChg>
      <pc:sldChg chg="addAnim delAnim modAnim">
        <pc:chgData name="Jen Perkins" userId="db201c34-814c-4451-a98d-1ff9bd6fb5b6" providerId="ADAL" clId="{8E73766D-E5AE-4B32-A2AB-48BA03E49F43}" dt="2026-07-02T18:34:47.488" v="58"/>
        <pc:sldMkLst>
          <pc:docMk/>
          <pc:sldMk cId="0" sldId="258"/>
        </pc:sldMkLst>
      </pc:sldChg>
      <pc:sldChg chg="modAnim">
        <pc:chgData name="Jen Perkins" userId="db201c34-814c-4451-a98d-1ff9bd6fb5b6" providerId="ADAL" clId="{8E73766D-E5AE-4B32-A2AB-48BA03E49F43}" dt="2026-07-02T18:34:56.005" v="61"/>
        <pc:sldMkLst>
          <pc:docMk/>
          <pc:sldMk cId="0" sldId="260"/>
        </pc:sldMkLst>
      </pc:sldChg>
      <pc:sldChg chg="addAnim delAnim modAnim">
        <pc:chgData name="Jen Perkins" userId="db201c34-814c-4451-a98d-1ff9bd6fb5b6" providerId="ADAL" clId="{8E73766D-E5AE-4B32-A2AB-48BA03E49F43}" dt="2026-07-02T18:35:32.510" v="72"/>
        <pc:sldMkLst>
          <pc:docMk/>
          <pc:sldMk cId="0" sldId="261"/>
        </pc:sldMkLst>
      </pc:sldChg>
      <pc:sldChg chg="addAnim delAnim modAnim">
        <pc:chgData name="Jen Perkins" userId="db201c34-814c-4451-a98d-1ff9bd6fb5b6" providerId="ADAL" clId="{8E73766D-E5AE-4B32-A2AB-48BA03E49F43}" dt="2026-07-02T18:44:39.120" v="123"/>
        <pc:sldMkLst>
          <pc:docMk/>
          <pc:sldMk cId="0" sldId="262"/>
        </pc:sldMkLst>
      </pc:sldChg>
      <pc:sldChg chg="modAnim">
        <pc:chgData name="Jen Perkins" userId="db201c34-814c-4451-a98d-1ff9bd6fb5b6" providerId="ADAL" clId="{8E73766D-E5AE-4B32-A2AB-48BA03E49F43}" dt="2026-07-02T18:45:23.101" v="124"/>
        <pc:sldMkLst>
          <pc:docMk/>
          <pc:sldMk cId="0" sldId="263"/>
        </pc:sldMkLst>
      </pc:sldChg>
      <pc:sldChg chg="addAnim delAnim modAnim modNotesTx">
        <pc:chgData name="Jen Perkins" userId="db201c34-814c-4451-a98d-1ff9bd6fb5b6" providerId="ADAL" clId="{8E73766D-E5AE-4B32-A2AB-48BA03E49F43}" dt="2026-07-02T18:46:48.796" v="140"/>
        <pc:sldMkLst>
          <pc:docMk/>
          <pc:sldMk cId="0" sldId="265"/>
        </pc:sldMkLst>
      </pc:sldChg>
      <pc:sldChg chg="modSp">
        <pc:chgData name="Jen Perkins" userId="db201c34-814c-4451-a98d-1ff9bd6fb5b6" providerId="ADAL" clId="{8E73766D-E5AE-4B32-A2AB-48BA03E49F43}" dt="2026-07-02T18:38:26.597" v="100" actId="20577"/>
        <pc:sldMkLst>
          <pc:docMk/>
          <pc:sldMk cId="1431634605" sldId="268"/>
        </pc:sldMkLst>
        <pc:spChg chg="mod">
          <ac:chgData name="Jen Perkins" userId="db201c34-814c-4451-a98d-1ff9bd6fb5b6" providerId="ADAL" clId="{8E73766D-E5AE-4B32-A2AB-48BA03E49F43}" dt="2026-07-02T18:38:26.597" v="100" actId="20577"/>
          <ac:spMkLst>
            <pc:docMk/>
            <pc:sldMk cId="1431634605" sldId="268"/>
            <ac:spMk id="6" creationId="{A7D106B9-0B1E-1A14-9113-989AF2E46EB4}"/>
          </ac:spMkLst>
        </pc:spChg>
      </pc:sldChg>
      <pc:sldChg chg="addSp delSp modSp mod addAnim delAnim modAnim">
        <pc:chgData name="Jen Perkins" userId="db201c34-814c-4451-a98d-1ff9bd6fb5b6" providerId="ADAL" clId="{8E73766D-E5AE-4B32-A2AB-48BA03E49F43}" dt="2026-07-02T18:39:09.432" v="104"/>
        <pc:sldMkLst>
          <pc:docMk/>
          <pc:sldMk cId="31024188" sldId="270"/>
        </pc:sldMkLst>
        <pc:spChg chg="add mod">
          <ac:chgData name="Jen Perkins" userId="db201c34-814c-4451-a98d-1ff9bd6fb5b6" providerId="ADAL" clId="{8E73766D-E5AE-4B32-A2AB-48BA03E49F43}" dt="2026-07-02T18:22:49.435" v="42" actId="6549"/>
          <ac:spMkLst>
            <pc:docMk/>
            <pc:sldMk cId="31024188" sldId="270"/>
            <ac:spMk id="5" creationId="{BF2E4E3E-0D20-80DA-AC0D-40F399839EE6}"/>
          </ac:spMkLst>
        </pc:spChg>
        <pc:picChg chg="add del mod">
          <ac:chgData name="Jen Perkins" userId="db201c34-814c-4451-a98d-1ff9bd6fb5b6" providerId="ADAL" clId="{8E73766D-E5AE-4B32-A2AB-48BA03E49F43}" dt="2026-07-02T17:33:29.105" v="32" actId="478"/>
          <ac:picMkLst>
            <pc:docMk/>
            <pc:sldMk cId="31024188" sldId="270"/>
            <ac:picMk id="7" creationId="{964338AE-918D-F9A1-395A-4153FFCED1C5}"/>
          </ac:picMkLst>
        </pc:picChg>
        <pc:picChg chg="add mod">
          <ac:chgData name="Jen Perkins" userId="db201c34-814c-4451-a98d-1ff9bd6fb5b6" providerId="ADAL" clId="{8E73766D-E5AE-4B32-A2AB-48BA03E49F43}" dt="2026-07-02T18:22:57.196" v="43" actId="1076"/>
          <ac:picMkLst>
            <pc:docMk/>
            <pc:sldMk cId="31024188" sldId="270"/>
            <ac:picMk id="10" creationId="{94C120BA-80AB-5322-255D-184EA092730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0751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t>
            </a:r>
          </a:p>
          <a:p>
            <a:endParaRPr lang="en-US" dirty="0"/>
          </a:p>
          <a:p>
            <a:r>
              <a:rPr lang="en-US" dirty="0"/>
              <a:t>Today, in the afterglow of Pride shenanigans, I want to talk about queer disabled joy. And poetry. And how these two things, which may appear to be unlikely bedfellows, came together in an explosion of creativity during our eff-able project. </a:t>
            </a:r>
          </a:p>
          <a:p>
            <a:endParaRPr lang="en-US" dirty="0"/>
          </a:p>
          <a:p>
            <a:r>
              <a:rPr lang="en-US" dirty="0"/>
              <a:t>So called, because eff-able means something that is capable of being uttered or expressed – the words and voices of our </a:t>
            </a:r>
            <a:r>
              <a:rPr dirty="0"/>
              <a:t>queer disabled, </a:t>
            </a:r>
            <a:r>
              <a:rPr lang="en-US" dirty="0"/>
              <a:t>chronically ill, Deaf, and neurodivergent community raised loud in anger and joy – and effable as in, well, effable. </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is eff-able?</a:t>
            </a:r>
          </a:p>
          <a:p>
            <a:endParaRPr lang="en-US" dirty="0"/>
          </a:p>
          <a:p>
            <a:r>
              <a:rPr lang="en-US" dirty="0"/>
              <a:t>The project began over two years ago with the simple but quietly outrageous question: where were we? On the page and on the stage.</a:t>
            </a:r>
          </a:p>
          <a:p>
            <a:r>
              <a:rPr lang="en-US" dirty="0"/>
              <a:t>Where was the work that reflected our lives? Where was </a:t>
            </a:r>
            <a:r>
              <a:rPr dirty="0"/>
              <a:t>the </a:t>
            </a:r>
            <a:r>
              <a:rPr lang="en-GB" dirty="0"/>
              <a:t>poetry that let </a:t>
            </a:r>
            <a:r>
              <a:rPr dirty="0"/>
              <a:t>queer disabled</a:t>
            </a:r>
            <a:r>
              <a:rPr lang="en-US" dirty="0"/>
              <a:t> people be desired and desiring, be seductive, erotic, funny, political, angry, outrageous, and human? </a:t>
            </a:r>
          </a:p>
          <a:p>
            <a:endParaRPr lang="en-US" dirty="0"/>
          </a:p>
          <a:p>
            <a:r>
              <a:rPr lang="en-US" dirty="0"/>
              <a:t>George and I wanted to write, and to read, about intimacy, embodiment, fantasy, and the reality of physical desire for a </a:t>
            </a:r>
            <a:r>
              <a:rPr lang="en-US" dirty="0" err="1"/>
              <a:t>bodywonky</a:t>
            </a:r>
            <a:r>
              <a:rPr lang="en-US" dirty="0"/>
              <a:t>, </a:t>
            </a:r>
            <a:r>
              <a:rPr lang="en-US" dirty="0" err="1"/>
              <a:t>neurospicy</a:t>
            </a:r>
            <a:r>
              <a:rPr lang="en-US" dirty="0"/>
              <a:t> person. To see ourselves, and to read an honest and accurate portrayal of pleasure, in poetry. </a:t>
            </a:r>
          </a:p>
          <a:p>
            <a:endParaRPr lang="en-US" dirty="0"/>
          </a:p>
          <a:p>
            <a:r>
              <a:rPr lang="en-US" dirty="0"/>
              <a:t>But it didn’t exist. Not one anthology that we could find. So naturally we decided we had to make one.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eff-able became more than an idea. It became an anthology</a:t>
            </a:r>
            <a:r>
              <a:rPr dirty="0"/>
              <a:t>, </a:t>
            </a:r>
            <a:r>
              <a:rPr lang="en-GB" dirty="0"/>
              <a:t>a live project</a:t>
            </a:r>
            <a:r>
              <a:rPr dirty="0"/>
              <a:t>, </a:t>
            </a:r>
            <a:r>
              <a:rPr lang="en-GB" dirty="0"/>
              <a:t>a roadshow</a:t>
            </a:r>
            <a:r>
              <a:rPr dirty="0"/>
              <a:t>, and </a:t>
            </a:r>
            <a:r>
              <a:rPr lang="en-US" dirty="0"/>
              <a:t>a community.</a:t>
            </a:r>
          </a:p>
          <a:p>
            <a:endParaRPr lang="en-US" dirty="0"/>
          </a:p>
          <a:p>
            <a:r>
              <a:rPr lang="en-US" dirty="0"/>
              <a:t>It was a way of saying: we are not waiting politely to be invited in. We are already here, we are effing gorgeous, and we’re making something beautiful</a:t>
            </a:r>
            <a:r>
              <a:rPr dirty="0"/>
              <a:t>. </a:t>
            </a:r>
            <a:r>
              <a:rPr lang="en-US" dirty="0"/>
              <a:t>This was never just about producing a book, it was about building visibility, connection, </a:t>
            </a:r>
            <a:r>
              <a:rPr dirty="0"/>
              <a:t>and </a:t>
            </a:r>
            <a:r>
              <a:rPr lang="en-US" dirty="0"/>
              <a:t>joy around queer crip creativity</a:t>
            </a:r>
            <a:r>
              <a:rPr dirty="0"/>
              <a: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Once we knew what we wanted to make, the next question was: who could help us make it? </a:t>
            </a:r>
          </a:p>
          <a:p>
            <a:endParaRPr lang="en-GB"/>
          </a:p>
          <a:p>
            <a:r>
              <a:rPr lang="en-GB"/>
              <a:t>We needed the right partners, not just people who could ‘do stuff’, but people who understood the politics, and who ‘got’ the vision. </a:t>
            </a:r>
          </a:p>
          <a:p>
            <a:endParaRPr lang="en-GB"/>
          </a:p>
          <a:p>
            <a:r>
              <a:rPr lang="en-GB"/>
              <a:t>The project worked well because it was inherently collaborative in nature, and we wanted to get insights and expertise from our crip </a:t>
            </a:r>
            <a:r>
              <a:rPr lang="en-GB" err="1"/>
              <a:t>queeroes</a:t>
            </a:r>
            <a:r>
              <a:rPr lang="en-GB"/>
              <a:t> – and thanks to a grant from ACE we could pay them for their input!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86815-CB51-F060-D32C-E0DA549933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882E4E-22F1-7982-A7BF-008111DB02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958F9F-4943-C1B8-B7CC-831219DB836B}"/>
              </a:ext>
            </a:extLst>
          </p:cNvPr>
          <p:cNvSpPr>
            <a:spLocks noGrp="1"/>
          </p:cNvSpPr>
          <p:nvPr>
            <p:ph type="body" idx="1"/>
          </p:nvPr>
        </p:nvSpPr>
        <p:spPr/>
        <p:txBody>
          <a:bodyPr/>
          <a:lstStyle/>
          <a:p>
            <a:r>
              <a:rPr lang="en-US" dirty="0"/>
              <a:t>And here she is…</a:t>
            </a:r>
            <a:endParaRPr dirty="0"/>
          </a:p>
        </p:txBody>
      </p:sp>
      <p:sp>
        <p:nvSpPr>
          <p:cNvPr id="4" name="Slide Number Placeholder 3">
            <a:extLst>
              <a:ext uri="{FF2B5EF4-FFF2-40B4-BE49-F238E27FC236}">
                <a16:creationId xmlns:a16="http://schemas.microsoft.com/office/drawing/2014/main" id="{A12BB1D8-A4E1-D1DD-21B2-CFDDFBE3B51B}"/>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88913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from the outset eff-able was always more than a poetry anthology – we wanted to bring queer disabled joy to the stage as well as the page.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things we are proudest of is that access was part </a:t>
            </a:r>
            <a:r>
              <a:rPr lang="en-US" sz="1200" dirty="0">
                <a:solidFill>
                  <a:srgbClr val="525A68"/>
                </a:solidFill>
              </a:rPr>
              <a:t>of the ambition from the start, </a:t>
            </a:r>
            <a:r>
              <a:rPr lang="en-US" dirty="0"/>
              <a:t>not an afterthought.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That meant free </a:t>
            </a:r>
            <a:r>
              <a:rPr dirty="0"/>
              <a:t>workshops, </a:t>
            </a:r>
            <a:r>
              <a:rPr lang="fr-FR" dirty="0"/>
              <a:t>large </a:t>
            </a:r>
            <a:r>
              <a:rPr lang="fr-FR" dirty="0" err="1"/>
              <a:t>print</a:t>
            </a:r>
            <a:r>
              <a:rPr lang="fr-FR" dirty="0"/>
              <a:t> copies, BSL </a:t>
            </a:r>
            <a:r>
              <a:rPr lang="fr-FR" dirty="0" err="1"/>
              <a:t>interpretation</a:t>
            </a:r>
            <a:r>
              <a:rPr lang="fr-FR" dirty="0"/>
              <a:t>, audio description, </a:t>
            </a:r>
            <a:r>
              <a:rPr dirty="0"/>
              <a:t>and </a:t>
            </a:r>
            <a:r>
              <a:rPr lang="en-US" dirty="0"/>
              <a:t>a commitment to using queer venues that were actually accessible. </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matters beyond one book or one mini roadshow. </a:t>
            </a:r>
          </a:p>
          <a:p>
            <a:endParaRPr lang="en-US" dirty="0"/>
          </a:p>
          <a:p>
            <a:r>
              <a:rPr lang="en-US" dirty="0"/>
              <a:t>We wanted eff-able to push back against the old stories that frame disabled people as passive, undesirable, or outside culture. </a:t>
            </a:r>
          </a:p>
          <a:p>
            <a:endParaRPr lang="en-US" dirty="0"/>
          </a:p>
          <a:p>
            <a:r>
              <a:rPr lang="en-US" dirty="0"/>
              <a:t>The anthology and the events we’ve held says something far more truthful, and far more powerful - queer disabled lives are here, making work, making noise, making joy</a:t>
            </a:r>
            <a:r>
              <a:rPr dirty="0"/>
              <a:t>, and </a:t>
            </a:r>
            <a:r>
              <a:rPr lang="en-GB" dirty="0"/>
              <a:t>claiming space</a:t>
            </a:r>
            <a:r>
              <a:rPr dirty="0"/>
              <a:t>. </a:t>
            </a:r>
            <a:endParaRPr lang="en-US" dirty="0"/>
          </a:p>
          <a:p>
            <a:endParaRPr lang="en-GB" dirty="0"/>
          </a:p>
          <a:p>
            <a:r>
              <a:rPr lang="en-GB" dirty="0"/>
              <a:t>We are </a:t>
            </a:r>
            <a:r>
              <a:rPr dirty="0"/>
              <a:t>not </a:t>
            </a:r>
            <a:r>
              <a:rPr lang="en-GB" dirty="0"/>
              <a:t>marginal to culture</a:t>
            </a:r>
            <a:r>
              <a:rPr dirty="0"/>
              <a:t>.</a:t>
            </a:r>
            <a:r>
              <a:rPr lang="en-GB" dirty="0"/>
              <a:t> We are culture</a:t>
            </a:r>
            <a:r>
              <a:rPr dirty="0"/>
              <a: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hard work – far more effort than I think either of us imagined.</a:t>
            </a:r>
          </a:p>
          <a:p>
            <a:endParaRPr lang="en-US" dirty="0"/>
          </a:p>
          <a:p>
            <a:r>
              <a:rPr lang="en-US" dirty="0"/>
              <a:t>Also, when we first conceived of eff-able and submitted our application, I was working part-time, George also had more time and flexibility. By the time our ACE app was approved, and we opened the submission process, I had a busy full-time job, and George had challenging family commitments to deal with. </a:t>
            </a:r>
          </a:p>
          <a:p>
            <a:endParaRPr lang="en-US" dirty="0"/>
          </a:p>
          <a:p>
            <a:r>
              <a:rPr lang="en-US" dirty="0"/>
              <a:t>But we found a way, we adapted, we allowed for crip time (as much as possible) we shared the workload in the way that worked best for us both, and we remained friends…</a:t>
            </a:r>
          </a:p>
          <a:p>
            <a:endParaRPr lang="en-US" dirty="0"/>
          </a:p>
          <a:p>
            <a:r>
              <a:rPr lang="en-US" dirty="0"/>
              <a:t>Luckily, for a poetry anthology that sought to find and spotlight a specific community – that community showed up! To buy copies, to attend events, to perform, and support and be there for us, in ways we could not have identified in a funding application.</a:t>
            </a:r>
          </a:p>
          <a:p>
            <a:endParaRPr lang="en-US" dirty="0"/>
          </a:p>
          <a:p>
            <a:r>
              <a:rPr lang="en-US" dirty="0"/>
              <a:t>eff-able taught us that things that are hard are worth doing, risk in art and writing, is worth it. There were challenging times – finding venues, trying to promote events when it’s just us doing it in our spare times, and the social medial algorithms are not on your side - but people showed up because the  community was already there </a:t>
            </a:r>
            <a:r>
              <a:rPr dirty="0"/>
              <a:t>and </a:t>
            </a:r>
            <a:r>
              <a:rPr lang="en-US" dirty="0"/>
              <a:t>artists were already doing this work</a:t>
            </a:r>
            <a:r>
              <a:rPr dirty="0"/>
              <a:t>. </a:t>
            </a:r>
            <a:endParaRPr lang="en-GB" dirty="0"/>
          </a:p>
          <a:p>
            <a:endParaRPr lang="en-GB" dirty="0"/>
          </a:p>
          <a:p>
            <a:r>
              <a:rPr lang="en-GB" dirty="0"/>
              <a:t>We also demonstrated, in a way that even surprised us at times, that if you </a:t>
            </a:r>
            <a:r>
              <a:rPr lang="en-US" dirty="0"/>
              <a:t>build for access from the start, you don’</a:t>
            </a:r>
            <a:r>
              <a:rPr dirty="0"/>
              <a:t>t </a:t>
            </a:r>
            <a:r>
              <a:rPr lang="en-GB" dirty="0"/>
              <a:t>shrink </a:t>
            </a:r>
            <a:r>
              <a:rPr dirty="0"/>
              <a:t>the </a:t>
            </a:r>
            <a:r>
              <a:rPr lang="en-GB" dirty="0"/>
              <a:t>art</a:t>
            </a:r>
            <a:r>
              <a:rPr dirty="0"/>
              <a:t>.</a:t>
            </a:r>
            <a:r>
              <a:rPr lang="en-US" dirty="0"/>
              <a:t> You make it bolder, sharper, more vibrant – and at times more funny, more political, more [sexy], more radical and outrageous</a:t>
            </a:r>
            <a:r>
              <a:rPr dirty="0"/>
              <a: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D090C-823C-F511-C179-230C31C653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2EFF6-F70E-38D8-2387-EA7E8C4918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6BF2B9-D8ED-70E2-295E-AA5C9A3F723B}"/>
              </a:ext>
            </a:extLst>
          </p:cNvPr>
          <p:cNvSpPr>
            <a:spLocks noGrp="1"/>
          </p:cNvSpPr>
          <p:nvPr>
            <p:ph type="body" idx="1"/>
          </p:nvPr>
        </p:nvSpPr>
        <p:spPr/>
        <p:txBody>
          <a:bodyPr/>
          <a:lstStyle/>
          <a:p>
            <a:r>
              <a:rPr lang="en-US" dirty="0"/>
              <a:t>We love it when a plan comes together.</a:t>
            </a:r>
          </a:p>
          <a:p>
            <a:endParaRPr lang="en-US" dirty="0"/>
          </a:p>
          <a:p>
            <a:r>
              <a:rPr lang="en-US" dirty="0"/>
              <a:t>A vision, a community, the joy of expression, of celebrating others – some seeing themselves in print and on the stage for the first time.</a:t>
            </a:r>
          </a:p>
          <a:p>
            <a:endParaRPr lang="en-US" dirty="0"/>
          </a:p>
          <a:p>
            <a:r>
              <a:rPr lang="en-US" dirty="0"/>
              <a:t>Here are </a:t>
            </a:r>
            <a:r>
              <a:rPr dirty="0"/>
              <a:t>the </a:t>
            </a:r>
            <a:r>
              <a:rPr lang="en-GB" dirty="0"/>
              <a:t>numbers</a:t>
            </a:r>
            <a:r>
              <a:rPr dirty="0"/>
              <a:t>.</a:t>
            </a:r>
            <a:r>
              <a:rPr lang="en-US" dirty="0"/>
              <a:t> </a:t>
            </a:r>
          </a:p>
          <a:p>
            <a:endParaRPr lang="en-US" dirty="0"/>
          </a:p>
          <a:p>
            <a:r>
              <a:rPr lang="en-US" dirty="0"/>
              <a:t>We published 39 poets, platformed 31 poets live and another 18 online, and worked </a:t>
            </a:r>
            <a:r>
              <a:rPr dirty="0"/>
              <a:t>with </a:t>
            </a:r>
            <a:r>
              <a:rPr lang="en-US" dirty="0"/>
              <a:t>12 cabaret and drag artists across 7 venues. The anthology is into its second print run and we’ve sold more than 500 copies. </a:t>
            </a:r>
          </a:p>
          <a:p>
            <a:endParaRPr lang="en-US" dirty="0"/>
          </a:p>
          <a:p>
            <a:r>
              <a:rPr lang="en-US" dirty="0"/>
              <a:t>This project travelled, reached people, and made real noise</a:t>
            </a:r>
            <a:r>
              <a:rPr dirty="0"/>
              <a:t>.</a:t>
            </a:r>
          </a:p>
        </p:txBody>
      </p:sp>
      <p:sp>
        <p:nvSpPr>
          <p:cNvPr id="4" name="Slide Number Placeholder 3">
            <a:extLst>
              <a:ext uri="{FF2B5EF4-FFF2-40B4-BE49-F238E27FC236}">
                <a16:creationId xmlns:a16="http://schemas.microsoft.com/office/drawing/2014/main" id="{321BB05D-628D-C55C-3332-7A11BFF73412}"/>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648029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now comes </a:t>
            </a:r>
            <a:r>
              <a:rPr dirty="0"/>
              <a:t>the </a:t>
            </a:r>
            <a:r>
              <a:rPr lang="en-US" dirty="0"/>
              <a:t>best bit: saying a big public thank you. </a:t>
            </a:r>
          </a:p>
          <a:p>
            <a:endParaRPr lang="en-US" dirty="0"/>
          </a:p>
          <a:p>
            <a:r>
              <a:rPr lang="en-US" dirty="0"/>
              <a:t>Thank you to </a:t>
            </a:r>
            <a:r>
              <a:rPr dirty="0"/>
              <a:t>the </a:t>
            </a:r>
            <a:r>
              <a:rPr lang="en-US" dirty="0"/>
              <a:t>poets, performers, publisher, typesetter, designer, workshop facilitators, interpreters, audio describers, closed caption video projectors, funders</a:t>
            </a:r>
            <a:r>
              <a:rPr dirty="0"/>
              <a:t>,</a:t>
            </a:r>
            <a:r>
              <a:rPr lang="en-US" dirty="0"/>
              <a:t> </a:t>
            </a:r>
            <a:r>
              <a:rPr dirty="0"/>
              <a:t> </a:t>
            </a:r>
            <a:r>
              <a:rPr lang="en-GB" dirty="0"/>
              <a:t>stage managers</a:t>
            </a:r>
            <a:r>
              <a:rPr dirty="0"/>
              <a:t>, </a:t>
            </a:r>
            <a:r>
              <a:rPr lang="en-GB" dirty="0"/>
              <a:t>collaborators</a:t>
            </a:r>
            <a:r>
              <a:rPr dirty="0"/>
              <a:t>, </a:t>
            </a:r>
            <a:r>
              <a:rPr lang="en-GB" dirty="0"/>
              <a:t>audiences</a:t>
            </a:r>
            <a:r>
              <a:rPr dirty="0"/>
              <a:t>, and </a:t>
            </a:r>
            <a:r>
              <a:rPr lang="en-GB" dirty="0"/>
              <a:t>supporters</a:t>
            </a:r>
            <a:r>
              <a:rPr dirty="0"/>
              <a:t>. </a:t>
            </a:r>
            <a:endParaRPr lang="en-US" dirty="0"/>
          </a:p>
          <a:p>
            <a:endParaRPr lang="en-GB" dirty="0"/>
          </a:p>
          <a:p>
            <a:r>
              <a:rPr lang="en-US" dirty="0"/>
              <a:t>Thank you to everyone who made space, solved problems, carried things, backed things, and believed in </a:t>
            </a:r>
            <a:r>
              <a:rPr dirty="0"/>
              <a:t>this </a:t>
            </a:r>
            <a:r>
              <a:rPr lang="en-GB" dirty="0"/>
              <a:t>project</a:t>
            </a:r>
            <a:r>
              <a:rPr dirty="0"/>
              <a: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Although this is the end of the eff-able project, we hope its legacy will live on. </a:t>
            </a:r>
          </a:p>
          <a:p>
            <a:endParaRPr lang="en-GB" dirty="0"/>
          </a:p>
          <a:p>
            <a:r>
              <a:rPr lang="en-GB" dirty="0"/>
              <a:t>And that we’ve demonstrated that there’</a:t>
            </a:r>
            <a:r>
              <a:rPr dirty="0"/>
              <a:t>s </a:t>
            </a:r>
            <a:r>
              <a:rPr lang="en-US" dirty="0"/>
              <a:t>an audience for this work, and that queer crip poetry (or any medium) about pleasure, embodiment, erotica and artistry deserve funding, publication, platforms, and permanence. </a:t>
            </a:r>
          </a:p>
          <a:p>
            <a:endParaRPr lang="en-US" dirty="0"/>
          </a:p>
          <a:p>
            <a:r>
              <a:rPr lang="en-US" dirty="0"/>
              <a:t>We want more. We deserve more, as a community: more commissioning, more touring, more books</a:t>
            </a:r>
            <a:r>
              <a:rPr dirty="0"/>
              <a:t>, </a:t>
            </a:r>
            <a:r>
              <a:rPr lang="en-GB" dirty="0"/>
              <a:t>more </a:t>
            </a:r>
            <a:r>
              <a:rPr dirty="0"/>
              <a:t>access</a:t>
            </a:r>
            <a:r>
              <a:rPr lang="en-GB" dirty="0"/>
              <a:t>,</a:t>
            </a:r>
            <a:r>
              <a:rPr dirty="0"/>
              <a:t> and </a:t>
            </a:r>
            <a:r>
              <a:rPr lang="en-GB" dirty="0"/>
              <a:t>more </a:t>
            </a:r>
            <a:r>
              <a:rPr dirty="0"/>
              <a:t>queer </a:t>
            </a:r>
            <a:r>
              <a:rPr lang="en-US" dirty="0"/>
              <a:t>disabled writers and artists being effing fabulous. </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4C75C-04EA-465F-58EA-370820A8D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51EFB4-071F-095C-B523-3E573A6E49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1D5793-4122-8E42-67DD-264F7D9291DA}"/>
              </a:ext>
            </a:extLst>
          </p:cNvPr>
          <p:cNvSpPr>
            <a:spLocks noGrp="1"/>
          </p:cNvSpPr>
          <p:nvPr>
            <p:ph type="body" idx="1"/>
          </p:nvPr>
        </p:nvSpPr>
        <p:spPr/>
        <p:txBody>
          <a:bodyPr/>
          <a:lstStyle/>
          <a:p>
            <a:r>
              <a:rPr lang="en-US" dirty="0"/>
              <a:t>Finally, a shout out to our fabulous photographers, whose work you’ve seen throughout this presentation. </a:t>
            </a:r>
            <a:endParaRPr dirty="0"/>
          </a:p>
        </p:txBody>
      </p:sp>
      <p:sp>
        <p:nvSpPr>
          <p:cNvPr id="4" name="Slide Number Placeholder 3">
            <a:extLst>
              <a:ext uri="{FF2B5EF4-FFF2-40B4-BE49-F238E27FC236}">
                <a16:creationId xmlns:a16="http://schemas.microsoft.com/office/drawing/2014/main" id="{FC56EC0E-5377-035E-9E51-3A55DA24A2D6}"/>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354616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here’s to queer crip joy! </a:t>
            </a:r>
          </a:p>
          <a:p>
            <a:endParaRPr lang="en-US" dirty="0"/>
          </a:p>
          <a:p>
            <a:r>
              <a:rPr lang="en-US" dirty="0"/>
              <a:t>To this effing community. To the artists. To </a:t>
            </a:r>
            <a:r>
              <a:rPr dirty="0"/>
              <a:t>access</a:t>
            </a:r>
            <a:r>
              <a:rPr lang="en-US" dirty="0"/>
              <a:t>. To desire. To survival. To making space</a:t>
            </a:r>
            <a:r>
              <a:rPr dirty="0"/>
              <a:t> and </a:t>
            </a:r>
            <a:r>
              <a:rPr lang="en-US" dirty="0"/>
              <a:t>taking space. To everything that made eff-able possible</a:t>
            </a:r>
            <a:r>
              <a:rPr dirty="0"/>
              <a:t>. </a:t>
            </a:r>
            <a:endParaRPr lang="en-US" dirty="0"/>
          </a:p>
          <a:p>
            <a:endParaRPr lang="en-GB" dirty="0"/>
          </a:p>
          <a:p>
            <a:r>
              <a:rPr lang="en-US" dirty="0"/>
              <a:t>Thank you for having us.</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jp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jpeg"/><Relationship Id="rId5" Type="http://schemas.openxmlformats.org/officeDocument/2006/relationships/image" Target="../media/image5.png"/><Relationship Id="rId10" Type="http://schemas.openxmlformats.org/officeDocument/2006/relationships/image" Target="../media/image10.jpeg"/><Relationship Id="rId4" Type="http://schemas.openxmlformats.org/officeDocument/2006/relationships/image" Target="../media/image2.png"/><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13" Type="http://schemas.microsoft.com/office/2007/relationships/hdphoto" Target="../media/hdphoto1.wdp"/><Relationship Id="rId3" Type="http://schemas.openxmlformats.org/officeDocument/2006/relationships/image" Target="../media/image1.jp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7.jp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jpg"/><Relationship Id="rId4" Type="http://schemas.openxmlformats.org/officeDocument/2006/relationships/image" Target="../media/image25.jpg"/><Relationship Id="rId9" Type="http://schemas.openxmlformats.org/officeDocument/2006/relationships/image" Target="../media/image30.png"/><Relationship Id="rId1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F"/>
        </a:solidFill>
        <a:effectLst/>
      </p:bgPr>
    </p:bg>
    <p:spTree>
      <p:nvGrpSpPr>
        <p:cNvPr id="1" name=""/>
        <p:cNvGrpSpPr/>
        <p:nvPr/>
      </p:nvGrpSpPr>
      <p:grpSpPr>
        <a:xfrm>
          <a:off x="0" y="0"/>
          <a:ext cx="0" cy="0"/>
          <a:chOff x="0" y="0"/>
          <a:chExt cx="0" cy="0"/>
        </a:xfrm>
      </p:grpSpPr>
      <p:sp>
        <p:nvSpPr>
          <p:cNvPr id="3" name="Text 1"/>
          <p:cNvSpPr/>
          <p:nvPr/>
        </p:nvSpPr>
        <p:spPr>
          <a:xfrm>
            <a:off x="10698480" y="146304"/>
            <a:ext cx="1097280" cy="274320"/>
          </a:xfrm>
          <a:prstGeom prst="rect">
            <a:avLst/>
          </a:prstGeom>
          <a:noFill/>
          <a:ln/>
        </p:spPr>
        <p:txBody>
          <a:bodyPr wrap="square" rtlCol="0" anchor="ctr"/>
          <a:lstStyle/>
          <a:p>
            <a:pPr marL="0" indent="0" algn="r">
              <a:buNone/>
            </a:pPr>
            <a:r>
              <a:rPr lang="en-US" sz="1100">
                <a:solidFill>
                  <a:srgbClr val="767C89"/>
                </a:solidFill>
              </a:rPr>
              <a:t>eff-able</a:t>
            </a:r>
            <a:endParaRPr lang="en-US" sz="1100" dirty="0"/>
          </a:p>
        </p:txBody>
      </p:sp>
      <p:pic>
        <p:nvPicPr>
          <p:cNvPr id="21" name="Picture 20" descr="light_rainbow_bg.jpg"/>
          <p:cNvPicPr>
            <a:picLocks noChangeAspect="1"/>
          </p:cNvPicPr>
          <p:nvPr/>
        </p:nvPicPr>
        <p:blipFill>
          <a:blip r:embed="rId3"/>
          <a:stretch>
            <a:fillRect/>
          </a:stretch>
        </p:blipFill>
        <p:spPr>
          <a:xfrm>
            <a:off x="0" y="0"/>
            <a:ext cx="12192000" cy="6858000"/>
          </a:xfrm>
          <a:prstGeom prst="rect">
            <a:avLst/>
          </a:prstGeom>
        </p:spPr>
      </p:pic>
      <p:sp>
        <p:nvSpPr>
          <p:cNvPr id="9" name="Text 6"/>
          <p:cNvSpPr/>
          <p:nvPr/>
        </p:nvSpPr>
        <p:spPr>
          <a:xfrm>
            <a:off x="868680" y="1417320"/>
            <a:ext cx="4389120" cy="731520"/>
          </a:xfrm>
          <a:prstGeom prst="rect">
            <a:avLst/>
          </a:prstGeom>
          <a:noFill/>
          <a:ln/>
          <a:effectLst>
            <a:outerShdw blurRad="38100" dist="50800" dir="2700000" algn="bl" rotWithShape="0">
              <a:srgbClr val="FF4FD8">
                <a:alpha val="50000"/>
              </a:srgbClr>
            </a:outerShdw>
          </a:effectLst>
        </p:spPr>
        <p:txBody>
          <a:bodyPr wrap="square" rtlCol="0" anchor="ctr"/>
          <a:lstStyle/>
          <a:p>
            <a:pPr marL="0" indent="0">
              <a:buNone/>
            </a:pPr>
            <a:r>
              <a:rPr lang="en-GB" sz="5400" b="1" dirty="0">
                <a:solidFill>
                  <a:srgbClr val="FF4FD8"/>
                </a:solidFill>
              </a:rPr>
              <a:t>eff-able</a:t>
            </a:r>
            <a:endParaRPr lang="en-US" sz="3000" b="1" dirty="0"/>
          </a:p>
        </p:txBody>
      </p:sp>
      <p:sp>
        <p:nvSpPr>
          <p:cNvPr id="10" name="Text 7"/>
          <p:cNvSpPr/>
          <p:nvPr/>
        </p:nvSpPr>
        <p:spPr>
          <a:xfrm>
            <a:off x="868679" y="2414016"/>
            <a:ext cx="8965433" cy="731520"/>
          </a:xfrm>
          <a:prstGeom prst="rect">
            <a:avLst/>
          </a:prstGeom>
          <a:noFill/>
          <a:ln/>
        </p:spPr>
        <p:txBody>
          <a:bodyPr wrap="square" rtlCol="0" anchor="ctr"/>
          <a:lstStyle/>
          <a:p>
            <a:pPr marL="0" indent="0">
              <a:buNone/>
            </a:pPr>
            <a:r>
              <a:rPr lang="en-US" sz="4400" b="1" dirty="0">
                <a:solidFill>
                  <a:srgbClr val="7030A0"/>
                </a:solidFill>
                <a:latin typeface="Verdana Pro Semibold" panose="020F0502020204030204" pitchFamily="34" charset="0"/>
                <a:cs typeface="Biome" panose="020B0503030204020804" pitchFamily="34" charset="0"/>
              </a:rPr>
              <a:t>Queer Disabled Joy!</a:t>
            </a:r>
            <a:endParaRPr lang="en-US" sz="6000" dirty="0">
              <a:solidFill>
                <a:srgbClr val="7030A0"/>
              </a:solidFill>
              <a:latin typeface="Verdana Pro Semibold" panose="020F0502020204030204" pitchFamily="34" charset="0"/>
              <a:cs typeface="Biome" panose="020B0503030204020804" pitchFamily="34" charset="0"/>
            </a:endParaRPr>
          </a:p>
        </p:txBody>
      </p:sp>
      <p:sp>
        <p:nvSpPr>
          <p:cNvPr id="16" name="Text 13"/>
          <p:cNvSpPr/>
          <p:nvPr/>
        </p:nvSpPr>
        <p:spPr>
          <a:xfrm>
            <a:off x="2907792" y="3739896"/>
            <a:ext cx="475488" cy="256032"/>
          </a:xfrm>
          <a:prstGeom prst="rect">
            <a:avLst/>
          </a:prstGeom>
          <a:noFill/>
          <a:ln/>
        </p:spPr>
        <p:txBody>
          <a:bodyPr wrap="square" rtlCol="0" anchor="ctr"/>
          <a:lstStyle/>
          <a:p>
            <a:pPr marL="0" indent="0" algn="ctr">
              <a:buNone/>
            </a:pPr>
            <a:endParaRPr lang="en-US" sz="1800" dirty="0"/>
          </a:p>
        </p:txBody>
      </p:sp>
      <p:sp>
        <p:nvSpPr>
          <p:cNvPr id="20" name="Text 17"/>
          <p:cNvSpPr/>
          <p:nvPr/>
        </p:nvSpPr>
        <p:spPr>
          <a:xfrm>
            <a:off x="868678" y="5216652"/>
            <a:ext cx="6252211" cy="713232"/>
          </a:xfrm>
          <a:prstGeom prst="rect">
            <a:avLst/>
          </a:prstGeom>
          <a:noFill/>
          <a:ln/>
        </p:spPr>
        <p:txBody>
          <a:bodyPr wrap="square" rtlCol="0" anchor="ctr"/>
          <a:lstStyle/>
          <a:p>
            <a:pPr marL="0" indent="0">
              <a:buNone/>
            </a:pPr>
            <a:r>
              <a:rPr lang="en-GB" sz="2400" b="1" dirty="0">
                <a:solidFill>
                  <a:srgbClr val="7030A0"/>
                </a:solidFill>
                <a:latin typeface="Verdana Pro Semibold" panose="020B0704030504040204" pitchFamily="34" charset="0"/>
              </a:rPr>
              <a:t>JP Seabright &amp; George Violet Parker</a:t>
            </a:r>
            <a:endParaRPr lang="en-US" sz="2400" dirty="0">
              <a:solidFill>
                <a:srgbClr val="7030A0"/>
              </a:solidFill>
              <a:latin typeface="Verdana Pro Semibold" panose="020B0704030504040204" pitchFamily="34" charset="0"/>
            </a:endParaRPr>
          </a:p>
        </p:txBody>
      </p:sp>
      <p:pic>
        <p:nvPicPr>
          <p:cNvPr id="25" name="Picture 24">
            <a:extLst>
              <a:ext uri="{FF2B5EF4-FFF2-40B4-BE49-F238E27FC236}">
                <a16:creationId xmlns:a16="http://schemas.microsoft.com/office/drawing/2014/main" id="{1902866F-450F-9F8D-AACF-01F40DD3754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938294" y="0"/>
            <a:ext cx="1253706" cy="1253706"/>
          </a:xfrm>
          <a:prstGeom prst="ellipse">
            <a:avLst/>
          </a:prstGeom>
          <a:ln>
            <a:noFill/>
          </a:ln>
          <a:effectLst>
            <a:softEdge rad="112500"/>
          </a:effectLst>
        </p:spPr>
      </p:pic>
      <p:sp>
        <p:nvSpPr>
          <p:cNvPr id="27" name="Text 4">
            <a:extLst>
              <a:ext uri="{FF2B5EF4-FFF2-40B4-BE49-F238E27FC236}">
                <a16:creationId xmlns:a16="http://schemas.microsoft.com/office/drawing/2014/main" id="{1FF5F71C-4C68-A12B-B45D-7FDC45F964B1}"/>
              </a:ext>
            </a:extLst>
          </p:cNvPr>
          <p:cNvSpPr/>
          <p:nvPr/>
        </p:nvSpPr>
        <p:spPr>
          <a:xfrm>
            <a:off x="6469380" y="3623310"/>
            <a:ext cx="4067067" cy="1378458"/>
          </a:xfrm>
          <a:prstGeom prst="rect">
            <a:avLst/>
          </a:prstGeom>
          <a:noFill/>
          <a:ln/>
          <a:effectLst>
            <a:outerShdw blurRad="25400" dist="50800" dir="2700000" algn="bl" rotWithShape="0">
              <a:srgbClr val="36C9FF">
                <a:alpha val="45000"/>
              </a:srgbClr>
            </a:outerShdw>
          </a:effectLst>
        </p:spPr>
        <p:txBody>
          <a:bodyPr wrap="square" rtlCol="0" anchor="ctr"/>
          <a:lstStyle/>
          <a:p>
            <a:pPr marL="0" indent="0" algn="r">
              <a:buNone/>
            </a:pPr>
            <a:r>
              <a:rPr lang="en-US" sz="3200" b="1" dirty="0">
                <a:solidFill>
                  <a:srgbClr val="13AEEA"/>
                </a:solidFill>
              </a:rPr>
              <a:t>SUNDAY ASSEMBLY</a:t>
            </a:r>
          </a:p>
          <a:p>
            <a:pPr marL="0" indent="0" algn="r">
              <a:buNone/>
            </a:pPr>
            <a:r>
              <a:rPr lang="en-US" sz="3200" b="1" dirty="0">
                <a:solidFill>
                  <a:srgbClr val="13AEEA"/>
                </a:solidFill>
              </a:rPr>
              <a:t>PRIDE SPECIAL</a:t>
            </a:r>
            <a:endParaRPr 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A0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noFill/>
            <a:prstDash val="solid"/>
          </a:ln>
        </p:spPr>
        <p:txBody>
          <a:bodyPr wrap="square"/>
          <a:lstStyle/>
          <a:p>
            <a:endParaRPr lang="en-GB"/>
          </a:p>
        </p:txBody>
      </p:sp>
      <p:pic>
        <p:nvPicPr>
          <p:cNvPr id="12" name="Picture 11" descr="light_rainbow_bg.jpg"/>
          <p:cNvPicPr>
            <a:picLocks noChangeAspect="1"/>
          </p:cNvPicPr>
          <p:nvPr/>
        </p:nvPicPr>
        <p:blipFill>
          <a:blip r:embed="rId3"/>
          <a:stretch>
            <a:fillRect/>
          </a:stretch>
        </p:blipFill>
        <p:spPr>
          <a:xfrm>
            <a:off x="0" y="0"/>
            <a:ext cx="12192000" cy="6858000"/>
          </a:xfrm>
          <a:prstGeom prst="rect">
            <a:avLst/>
          </a:prstGeom>
        </p:spPr>
      </p:pic>
      <p:sp>
        <p:nvSpPr>
          <p:cNvPr id="6" name="Text 4"/>
          <p:cNvSpPr/>
          <p:nvPr/>
        </p:nvSpPr>
        <p:spPr>
          <a:xfrm>
            <a:off x="658368" y="658368"/>
            <a:ext cx="8046720" cy="685800"/>
          </a:xfrm>
          <a:prstGeom prst="rect">
            <a:avLst/>
          </a:prstGeom>
          <a:noFill/>
          <a:ln/>
          <a:effectLst>
            <a:outerShdw blurRad="25400" dist="50800" dir="2700000" algn="bl" rotWithShape="0">
              <a:srgbClr val="36C9FF">
                <a:alpha val="45000"/>
              </a:srgbClr>
            </a:outerShdw>
          </a:effectLst>
        </p:spPr>
        <p:txBody>
          <a:bodyPr wrap="square" rtlCol="0" anchor="ctr"/>
          <a:lstStyle/>
          <a:p>
            <a:pPr marL="0" indent="0">
              <a:buNone/>
            </a:pPr>
            <a:r>
              <a:rPr lang="en-US" sz="2600" b="1" dirty="0">
                <a:solidFill>
                  <a:srgbClr val="13AEEA"/>
                </a:solidFill>
              </a:rPr>
              <a:t>Desire lines</a:t>
            </a:r>
            <a:endParaRPr lang="en-US" sz="2600" dirty="0"/>
          </a:p>
        </p:txBody>
      </p:sp>
      <p:sp>
        <p:nvSpPr>
          <p:cNvPr id="8" name="Text 6"/>
          <p:cNvSpPr/>
          <p:nvPr/>
        </p:nvSpPr>
        <p:spPr>
          <a:xfrm>
            <a:off x="868680" y="1664208"/>
            <a:ext cx="7235190" cy="4389120"/>
          </a:xfrm>
          <a:prstGeom prst="rect">
            <a:avLst/>
          </a:prstGeom>
          <a:noFill/>
          <a:ln/>
        </p:spPr>
        <p:txBody>
          <a:bodyPr wrap="square" lIns="0" tIns="0" rIns="0" bIns="0" rtlCol="0" anchor="t"/>
          <a:lstStyle/>
          <a:p>
            <a:pPr marL="0" indent="0">
              <a:buNone/>
            </a:pPr>
            <a:r>
              <a:rPr lang="en-US" sz="2000" b="1" dirty="0">
                <a:solidFill>
                  <a:srgbClr val="7030A0"/>
                </a:solidFill>
                <a:latin typeface="Verdana Pro Semibold" panose="020B0704030504040204" pitchFamily="34" charset="0"/>
              </a:rPr>
              <a:t>Where are we? </a:t>
            </a:r>
          </a:p>
          <a:p>
            <a:pPr marL="0" indent="0">
              <a:buNone/>
            </a:pPr>
            <a:endParaRPr lang="en-US" sz="2000" b="1" dirty="0">
              <a:solidFill>
                <a:srgbClr val="7030A0"/>
              </a:solidFill>
              <a:latin typeface="Verdana Pro Semibold" panose="020B0704030504040204" pitchFamily="34" charset="0"/>
            </a:endParaRPr>
          </a:p>
          <a:p>
            <a:pPr marL="0" indent="0">
              <a:buNone/>
            </a:pPr>
            <a:endParaRPr lang="en-US" sz="2000" b="1" dirty="0">
              <a:solidFill>
                <a:srgbClr val="7030A0"/>
              </a:solidFill>
              <a:latin typeface="Verdana Pro Semibold" panose="020B0704030504040204" pitchFamily="34" charset="0"/>
            </a:endParaRPr>
          </a:p>
          <a:p>
            <a:pPr marL="0" indent="0">
              <a:buNone/>
            </a:pPr>
            <a:r>
              <a:rPr lang="en-US" sz="2000" b="1" dirty="0">
                <a:solidFill>
                  <a:srgbClr val="7030A0"/>
                </a:solidFill>
                <a:latin typeface="Verdana Pro Semibold" panose="020B0704030504040204" pitchFamily="34" charset="0"/>
              </a:rPr>
              <a:t>Our lives, bodies, and desires?</a:t>
            </a:r>
          </a:p>
          <a:p>
            <a:pPr marL="0" indent="0">
              <a:buNone/>
            </a:pPr>
            <a:endParaRPr lang="en-US" sz="2000" b="1" dirty="0">
              <a:solidFill>
                <a:srgbClr val="7030A0"/>
              </a:solidFill>
              <a:latin typeface="Verdana Pro Semibold" panose="020B0704030504040204" pitchFamily="34" charset="0"/>
            </a:endParaRPr>
          </a:p>
          <a:p>
            <a:pPr marL="0" indent="0">
              <a:buNone/>
            </a:pPr>
            <a:endParaRPr lang="en-US" sz="2000" b="1" dirty="0">
              <a:solidFill>
                <a:srgbClr val="7030A0"/>
              </a:solidFill>
              <a:latin typeface="Verdana Pro Semibold" panose="020B0704030504040204" pitchFamily="34" charset="0"/>
            </a:endParaRPr>
          </a:p>
        </p:txBody>
      </p:sp>
      <p:sp>
        <p:nvSpPr>
          <p:cNvPr id="11" name="Text 8"/>
          <p:cNvSpPr/>
          <p:nvPr/>
        </p:nvSpPr>
        <p:spPr>
          <a:xfrm>
            <a:off x="1920925" y="5749290"/>
            <a:ext cx="8181137" cy="948690"/>
          </a:xfrm>
          <a:prstGeom prst="rect">
            <a:avLst/>
          </a:prstGeom>
          <a:solidFill>
            <a:schemeClr val="tx2"/>
          </a:solidFill>
          <a:ln/>
        </p:spPr>
        <p:txBody>
          <a:bodyPr wrap="square" rtlCol="0" anchor="ctr"/>
          <a:lstStyle/>
          <a:p>
            <a:pPr algn="ctr"/>
            <a:r>
              <a:rPr lang="en-GB" sz="1600" dirty="0">
                <a:solidFill>
                  <a:schemeClr val="bg1"/>
                </a:solidFill>
              </a:rPr>
              <a:t>“eff-able has meant being finally, in community with more people that are non-binary, trans, queer as well as disabled, chronically ill, and neurodivergent. Rarely do we ever have community spaces that are accessible and open, and embracing all our identities.”</a:t>
            </a:r>
            <a:br>
              <a:rPr lang="en-GB" sz="1600" dirty="0">
                <a:solidFill>
                  <a:schemeClr val="bg1"/>
                </a:solidFill>
              </a:rPr>
            </a:br>
            <a:endParaRPr lang="en-US" sz="1000" b="1" dirty="0">
              <a:solidFill>
                <a:schemeClr val="bg1"/>
              </a:solidFill>
            </a:endParaRPr>
          </a:p>
        </p:txBody>
      </p:sp>
      <p:pic>
        <p:nvPicPr>
          <p:cNvPr id="14" name="Picture 13">
            <a:extLst>
              <a:ext uri="{FF2B5EF4-FFF2-40B4-BE49-F238E27FC236}">
                <a16:creationId xmlns:a16="http://schemas.microsoft.com/office/drawing/2014/main" id="{6DFBB431-22C8-FB71-B67D-F8F4C31C3AEC}"/>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938294" y="0"/>
            <a:ext cx="1253706" cy="1253706"/>
          </a:xfrm>
          <a:prstGeom prst="ellipse">
            <a:avLst/>
          </a:prstGeom>
          <a:ln>
            <a:noFill/>
          </a:ln>
          <a:effectLst>
            <a:softEdge rad="112500"/>
          </a:effectLst>
        </p:spPr>
      </p:pic>
      <p:pic>
        <p:nvPicPr>
          <p:cNvPr id="4" name="Picture 3">
            <a:extLst>
              <a:ext uri="{FF2B5EF4-FFF2-40B4-BE49-F238E27FC236}">
                <a16:creationId xmlns:a16="http://schemas.microsoft.com/office/drawing/2014/main" id="{CC27B611-C496-01D6-CC63-45AFE26D5012}"/>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011494" y="1709928"/>
            <a:ext cx="5143500"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A0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noFill/>
            <a:prstDash val="solid"/>
          </a:ln>
        </p:spPr>
        <p:txBody>
          <a:bodyPr wrap="square"/>
          <a:lstStyle/>
          <a:p>
            <a:endParaRPr lang="en-GB"/>
          </a:p>
        </p:txBody>
      </p:sp>
      <p:pic>
        <p:nvPicPr>
          <p:cNvPr id="29" name="Picture 28" descr="light_rainbow_bg.jpg"/>
          <p:cNvPicPr>
            <a:picLocks noChangeAspect="1"/>
          </p:cNvPicPr>
          <p:nvPr/>
        </p:nvPicPr>
        <p:blipFill>
          <a:blip r:embed="rId3"/>
          <a:stretch>
            <a:fillRect/>
          </a:stretch>
        </p:blipFill>
        <p:spPr>
          <a:xfrm>
            <a:off x="41148" y="-7605"/>
            <a:ext cx="12192000" cy="685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 7"/>
          <p:cNvSpPr/>
          <p:nvPr/>
        </p:nvSpPr>
        <p:spPr>
          <a:xfrm>
            <a:off x="740924" y="1806710"/>
            <a:ext cx="2380000" cy="548640"/>
          </a:xfrm>
          <a:prstGeom prst="rect">
            <a:avLst/>
          </a:prstGeom>
          <a:noFill/>
          <a:ln/>
        </p:spPr>
        <p:txBody>
          <a:bodyPr wrap="square" rtlCol="0" anchor="ctr"/>
          <a:lstStyle/>
          <a:p>
            <a:pPr marL="0" indent="0">
              <a:buNone/>
            </a:pPr>
            <a:r>
              <a:rPr lang="en-GB" b="1" dirty="0">
                <a:solidFill>
                  <a:srgbClr val="7030A0"/>
                </a:solidFill>
                <a:latin typeface="Verdana Pro Semibold" panose="020B0704030504040204" pitchFamily="34" charset="0"/>
              </a:rPr>
              <a:t>An anthology</a:t>
            </a:r>
            <a:endParaRPr lang="en-US" dirty="0">
              <a:solidFill>
                <a:srgbClr val="7030A0"/>
              </a:solidFill>
              <a:latin typeface="Verdana Pro Semibold" panose="020B0704030504040204" pitchFamily="34" charset="0"/>
            </a:endParaRPr>
          </a:p>
        </p:txBody>
      </p:sp>
      <p:sp>
        <p:nvSpPr>
          <p:cNvPr id="10" name="Text 8"/>
          <p:cNvSpPr/>
          <p:nvPr/>
        </p:nvSpPr>
        <p:spPr>
          <a:xfrm>
            <a:off x="740924" y="2151315"/>
            <a:ext cx="2380000" cy="2011680"/>
          </a:xfrm>
          <a:prstGeom prst="rect">
            <a:avLst/>
          </a:prstGeom>
          <a:noFill/>
          <a:ln/>
        </p:spPr>
        <p:txBody>
          <a:bodyPr wrap="square" rtlCol="0" anchor="ctr">
            <a:normAutofit/>
          </a:bodyPr>
          <a:lstStyle/>
          <a:p>
            <a:pPr marL="0" indent="0">
              <a:buNone/>
            </a:pPr>
            <a:r>
              <a:rPr lang="en-US" sz="1600" dirty="0">
                <a:solidFill>
                  <a:srgbClr val="00B0F0"/>
                </a:solidFill>
                <a:latin typeface="Verdana Pro Semibold" panose="020B0704030504040204" pitchFamily="34" charset="0"/>
              </a:rPr>
              <a:t>Poetry that gives space to intimacy, tenderness, </a:t>
            </a:r>
            <a:r>
              <a:rPr lang="en-US" sz="1600" dirty="0">
                <a:solidFill>
                  <a:srgbClr val="FF4FD8"/>
                </a:solidFill>
                <a:latin typeface="Verdana Pro Semibold" panose="020B0704030504040204" pitchFamily="34" charset="0"/>
              </a:rPr>
              <a:t>embodiment &amp; pleasure</a:t>
            </a:r>
            <a:endParaRPr lang="en-US" sz="1400" dirty="0">
              <a:solidFill>
                <a:srgbClr val="FF4FD8"/>
              </a:solidFill>
              <a:latin typeface="Verdana Pro Semibold" panose="020B0704030504040204" pitchFamily="34" charset="0"/>
            </a:endParaRPr>
          </a:p>
        </p:txBody>
      </p:sp>
      <p:sp>
        <p:nvSpPr>
          <p:cNvPr id="14" name="Text 12"/>
          <p:cNvSpPr/>
          <p:nvPr/>
        </p:nvSpPr>
        <p:spPr>
          <a:xfrm>
            <a:off x="4959934" y="1812052"/>
            <a:ext cx="2380000" cy="548640"/>
          </a:xfrm>
          <a:prstGeom prst="rect">
            <a:avLst/>
          </a:prstGeom>
          <a:noFill/>
          <a:ln/>
        </p:spPr>
        <p:txBody>
          <a:bodyPr wrap="square" rtlCol="0" anchor="ctr"/>
          <a:lstStyle/>
          <a:p>
            <a:pPr marL="0" indent="0">
              <a:buNone/>
            </a:pPr>
            <a:r>
              <a:rPr lang="en-GB" b="1" dirty="0">
                <a:solidFill>
                  <a:srgbClr val="7030A0"/>
                </a:solidFill>
                <a:latin typeface="Verdana Pro Semibold" panose="020B0704030504040204" pitchFamily="34" charset="0"/>
              </a:rPr>
              <a:t>A live project</a:t>
            </a:r>
            <a:endParaRPr lang="en-US" dirty="0">
              <a:solidFill>
                <a:srgbClr val="7030A0"/>
              </a:solidFill>
              <a:latin typeface="Verdana Pro Semibold" panose="020B0704030504040204" pitchFamily="34" charset="0"/>
            </a:endParaRPr>
          </a:p>
        </p:txBody>
      </p:sp>
      <p:sp>
        <p:nvSpPr>
          <p:cNvPr id="15" name="Text 13"/>
          <p:cNvSpPr/>
          <p:nvPr/>
        </p:nvSpPr>
        <p:spPr>
          <a:xfrm>
            <a:off x="4901519" y="2488500"/>
            <a:ext cx="2380000" cy="1337310"/>
          </a:xfrm>
          <a:prstGeom prst="rect">
            <a:avLst/>
          </a:prstGeom>
          <a:noFill/>
          <a:ln/>
        </p:spPr>
        <p:txBody>
          <a:bodyPr wrap="square" rtlCol="0" anchor="ctr">
            <a:normAutofit/>
          </a:bodyPr>
          <a:lstStyle/>
          <a:p>
            <a:pPr marL="0" indent="0">
              <a:buNone/>
            </a:pPr>
            <a:r>
              <a:rPr lang="en-US" sz="1600" dirty="0">
                <a:solidFill>
                  <a:srgbClr val="00B0F0"/>
                </a:solidFill>
                <a:latin typeface="Verdana Pro Semibold" panose="020B0704030504040204" pitchFamily="34" charset="0"/>
              </a:rPr>
              <a:t>Workshops, performance and touring activity that created </a:t>
            </a:r>
            <a:r>
              <a:rPr lang="en-US" sz="1600" dirty="0">
                <a:solidFill>
                  <a:srgbClr val="FF4FD8"/>
                </a:solidFill>
                <a:latin typeface="Verdana Pro Semibold" panose="020B0704030504040204" pitchFamily="34" charset="0"/>
              </a:rPr>
              <a:t>connection beyond the page</a:t>
            </a:r>
            <a:endParaRPr lang="en-US" sz="1400" dirty="0">
              <a:solidFill>
                <a:srgbClr val="00B0F0"/>
              </a:solidFill>
              <a:latin typeface="Verdana Pro Semibold" panose="020B0704030504040204" pitchFamily="34" charset="0"/>
            </a:endParaRPr>
          </a:p>
        </p:txBody>
      </p:sp>
      <p:sp>
        <p:nvSpPr>
          <p:cNvPr id="19" name="Text 17"/>
          <p:cNvSpPr/>
          <p:nvPr/>
        </p:nvSpPr>
        <p:spPr>
          <a:xfrm>
            <a:off x="8705088" y="1800434"/>
            <a:ext cx="2380000" cy="548640"/>
          </a:xfrm>
          <a:prstGeom prst="rect">
            <a:avLst/>
          </a:prstGeom>
          <a:noFill/>
          <a:ln/>
        </p:spPr>
        <p:txBody>
          <a:bodyPr wrap="square" rtlCol="0" anchor="ctr"/>
          <a:lstStyle/>
          <a:p>
            <a:pPr marL="0" indent="0">
              <a:buNone/>
            </a:pPr>
            <a:r>
              <a:rPr lang="en-GB" sz="1700" b="1" dirty="0">
                <a:solidFill>
                  <a:srgbClr val="7030A0"/>
                </a:solidFill>
                <a:latin typeface="Verdana Pro Semibold" panose="020B0704030504040204" pitchFamily="34" charset="0"/>
              </a:rPr>
              <a:t>A rallying cry</a:t>
            </a:r>
            <a:endParaRPr lang="en-US" sz="1600" dirty="0">
              <a:solidFill>
                <a:srgbClr val="7030A0"/>
              </a:solidFill>
              <a:latin typeface="Verdana Pro Semibold" panose="020B0704030504040204" pitchFamily="34" charset="0"/>
            </a:endParaRPr>
          </a:p>
        </p:txBody>
      </p:sp>
      <p:sp>
        <p:nvSpPr>
          <p:cNvPr id="20" name="Text 18"/>
          <p:cNvSpPr/>
          <p:nvPr/>
        </p:nvSpPr>
        <p:spPr>
          <a:xfrm>
            <a:off x="8630245" y="2040370"/>
            <a:ext cx="2380000" cy="2011680"/>
          </a:xfrm>
          <a:prstGeom prst="rect">
            <a:avLst/>
          </a:prstGeom>
          <a:noFill/>
          <a:ln/>
        </p:spPr>
        <p:txBody>
          <a:bodyPr wrap="square" rtlCol="0" anchor="ctr">
            <a:normAutofit/>
          </a:bodyPr>
          <a:lstStyle/>
          <a:p>
            <a:pPr marL="0" indent="0">
              <a:buNone/>
            </a:pPr>
            <a:r>
              <a:rPr lang="en-US" sz="1600" dirty="0">
                <a:solidFill>
                  <a:srgbClr val="00B0F0"/>
                </a:solidFill>
                <a:latin typeface="Verdana Pro Semibold" panose="020B0704030504040204" pitchFamily="34" charset="0"/>
              </a:rPr>
              <a:t>We are not waiting politely to be invited in: </a:t>
            </a:r>
          </a:p>
          <a:p>
            <a:pPr marL="0" indent="0">
              <a:buNone/>
            </a:pPr>
            <a:r>
              <a:rPr lang="en-US" sz="1600" dirty="0">
                <a:solidFill>
                  <a:srgbClr val="FF4FD8"/>
                </a:solidFill>
                <a:latin typeface="Verdana Pro Semibold" panose="020B0704030504040204" pitchFamily="34" charset="0"/>
              </a:rPr>
              <a:t>we’re already here</a:t>
            </a:r>
            <a:endParaRPr lang="en-US" sz="1400" dirty="0">
              <a:solidFill>
                <a:srgbClr val="FF4FD8"/>
              </a:solidFill>
              <a:latin typeface="Verdana Pro Semibold" panose="020B0704030504040204" pitchFamily="34" charset="0"/>
            </a:endParaRPr>
          </a:p>
        </p:txBody>
      </p:sp>
      <p:pic>
        <p:nvPicPr>
          <p:cNvPr id="31" name="Picture 30">
            <a:extLst>
              <a:ext uri="{FF2B5EF4-FFF2-40B4-BE49-F238E27FC236}">
                <a16:creationId xmlns:a16="http://schemas.microsoft.com/office/drawing/2014/main" id="{556EB7EA-BE33-39BF-37B2-D22D114C55F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938294" y="0"/>
            <a:ext cx="1253706" cy="1253706"/>
          </a:xfrm>
          <a:prstGeom prst="ellipse">
            <a:avLst/>
          </a:prstGeom>
          <a:ln>
            <a:noFill/>
          </a:ln>
          <a:effectLst>
            <a:softEdge rad="112500"/>
          </a:effectLst>
        </p:spPr>
      </p:pic>
      <p:sp>
        <p:nvSpPr>
          <p:cNvPr id="33" name="Text 4">
            <a:extLst>
              <a:ext uri="{FF2B5EF4-FFF2-40B4-BE49-F238E27FC236}">
                <a16:creationId xmlns:a16="http://schemas.microsoft.com/office/drawing/2014/main" id="{F759AC1A-7572-FA61-DAF7-C0B7EDFE18C4}"/>
              </a:ext>
            </a:extLst>
          </p:cNvPr>
          <p:cNvSpPr/>
          <p:nvPr/>
        </p:nvSpPr>
        <p:spPr>
          <a:xfrm>
            <a:off x="658368" y="658368"/>
            <a:ext cx="8046720" cy="685800"/>
          </a:xfrm>
          <a:prstGeom prst="rect">
            <a:avLst/>
          </a:prstGeom>
          <a:noFill/>
          <a:ln/>
          <a:effectLst>
            <a:outerShdw blurRad="25400" dist="50800" dir="2700000" algn="bl" rotWithShape="0">
              <a:srgbClr val="36C9FF">
                <a:alpha val="45000"/>
              </a:srgbClr>
            </a:outerShdw>
          </a:effectLst>
        </p:spPr>
        <p:txBody>
          <a:bodyPr wrap="square" rtlCol="0" anchor="ctr"/>
          <a:lstStyle/>
          <a:p>
            <a:pPr marL="0" indent="0">
              <a:buNone/>
            </a:pPr>
            <a:r>
              <a:rPr lang="en-US" sz="2600" b="1" dirty="0">
                <a:solidFill>
                  <a:srgbClr val="13AEEA"/>
                </a:solidFill>
              </a:rPr>
              <a:t>Build it and they will come</a:t>
            </a:r>
            <a:endParaRPr lang="en-US" sz="2600" dirty="0"/>
          </a:p>
        </p:txBody>
      </p:sp>
      <p:pic>
        <p:nvPicPr>
          <p:cNvPr id="4" name="Picture 3">
            <a:extLst>
              <a:ext uri="{FF2B5EF4-FFF2-40B4-BE49-F238E27FC236}">
                <a16:creationId xmlns:a16="http://schemas.microsoft.com/office/drawing/2014/main" id="{D6708442-50FF-5E8B-F820-BEB78BC02550}"/>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026180" y="4052050"/>
            <a:ext cx="4130678" cy="26251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animBg="1"/>
      <p:bldP spid="15" grpId="0" animBg="1"/>
      <p:bldP spid="1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A0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noFill/>
            <a:prstDash val="solid"/>
          </a:ln>
        </p:spPr>
        <p:txBody>
          <a:bodyPr wrap="square"/>
          <a:lstStyle/>
          <a:p>
            <a:endParaRPr lang="en-GB"/>
          </a:p>
        </p:txBody>
      </p:sp>
      <p:pic>
        <p:nvPicPr>
          <p:cNvPr id="13" name="Picture 12" descr="light_rainbow_bg.jpg"/>
          <p:cNvPicPr>
            <a:picLocks noChangeAspect="1"/>
          </p:cNvPicPr>
          <p:nvPr/>
        </p:nvPicPr>
        <p:blipFill>
          <a:blip r:embed="rId3"/>
          <a:stretch>
            <a:fillRect/>
          </a:stretch>
        </p:blipFill>
        <p:spPr>
          <a:xfrm>
            <a:off x="0" y="0"/>
            <a:ext cx="12192000" cy="6858000"/>
          </a:xfrm>
          <a:prstGeom prst="rect">
            <a:avLst/>
          </a:prstGeom>
        </p:spPr>
      </p:pic>
      <p:pic>
        <p:nvPicPr>
          <p:cNvPr id="15" name="Picture 14">
            <a:extLst>
              <a:ext uri="{FF2B5EF4-FFF2-40B4-BE49-F238E27FC236}">
                <a16:creationId xmlns:a16="http://schemas.microsoft.com/office/drawing/2014/main" id="{D4AB416B-1176-0A5F-9B79-D60AA999A88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938294" y="0"/>
            <a:ext cx="1253706" cy="1253706"/>
          </a:xfrm>
          <a:prstGeom prst="ellipse">
            <a:avLst/>
          </a:prstGeom>
          <a:ln>
            <a:noFill/>
          </a:ln>
          <a:effectLst>
            <a:softEdge rad="112500"/>
          </a:effectLst>
        </p:spPr>
      </p:pic>
      <p:sp>
        <p:nvSpPr>
          <p:cNvPr id="17" name="Text 4">
            <a:extLst>
              <a:ext uri="{FF2B5EF4-FFF2-40B4-BE49-F238E27FC236}">
                <a16:creationId xmlns:a16="http://schemas.microsoft.com/office/drawing/2014/main" id="{5E30458A-C3DA-5CF5-AF1D-260D7EC921D8}"/>
              </a:ext>
            </a:extLst>
          </p:cNvPr>
          <p:cNvSpPr/>
          <p:nvPr/>
        </p:nvSpPr>
        <p:spPr>
          <a:xfrm>
            <a:off x="658368" y="658368"/>
            <a:ext cx="8046720" cy="685800"/>
          </a:xfrm>
          <a:prstGeom prst="rect">
            <a:avLst/>
          </a:prstGeom>
          <a:noFill/>
          <a:ln/>
          <a:effectLst>
            <a:outerShdw blurRad="25400" dist="50800" dir="2700000" algn="bl" rotWithShape="0">
              <a:srgbClr val="36C9FF">
                <a:alpha val="45000"/>
              </a:srgbClr>
            </a:outerShdw>
          </a:effectLst>
        </p:spPr>
        <p:txBody>
          <a:bodyPr wrap="square" rtlCol="0" anchor="ctr"/>
          <a:lstStyle/>
          <a:p>
            <a:pPr marL="0" indent="0">
              <a:buNone/>
            </a:pPr>
            <a:r>
              <a:rPr lang="en-US" sz="2600" b="1">
                <a:solidFill>
                  <a:srgbClr val="13AEEA"/>
                </a:solidFill>
              </a:rPr>
              <a:t>Finding the perfect partner(s)</a:t>
            </a:r>
            <a:endParaRPr lang="en-US" sz="2600"/>
          </a:p>
        </p:txBody>
      </p:sp>
      <p:pic>
        <p:nvPicPr>
          <p:cNvPr id="21" name="Picture 20">
            <a:extLst>
              <a:ext uri="{FF2B5EF4-FFF2-40B4-BE49-F238E27FC236}">
                <a16:creationId xmlns:a16="http://schemas.microsoft.com/office/drawing/2014/main" id="{DA00CC94-B259-5AEB-7A08-9C160B338AC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501699" y="1144099"/>
            <a:ext cx="4937760" cy="2673057"/>
          </a:xfrm>
          <a:prstGeom prst="rect">
            <a:avLst/>
          </a:prstGeom>
        </p:spPr>
      </p:pic>
      <p:pic>
        <p:nvPicPr>
          <p:cNvPr id="23" name="Picture 22">
            <a:extLst>
              <a:ext uri="{FF2B5EF4-FFF2-40B4-BE49-F238E27FC236}">
                <a16:creationId xmlns:a16="http://schemas.microsoft.com/office/drawing/2014/main" id="{F9E845F0-1E55-3E96-43E7-75A98FC93013}"/>
              </a:ext>
            </a:extLst>
          </p:cNvPr>
          <p:cNvPicPr>
            <a:picLocks noChangeAspect="1"/>
          </p:cNvPicPr>
          <p:nvPr/>
        </p:nvPicPr>
        <p:blipFill>
          <a:blip r:embed="rId6"/>
          <a:stretch>
            <a:fillRect/>
          </a:stretch>
        </p:blipFill>
        <p:spPr>
          <a:xfrm>
            <a:off x="250011" y="1724567"/>
            <a:ext cx="5627932" cy="1512123"/>
          </a:xfrm>
          <a:prstGeom prst="rect">
            <a:avLst/>
          </a:prstGeom>
        </p:spPr>
      </p:pic>
      <p:pic>
        <p:nvPicPr>
          <p:cNvPr id="7" name="Picture 6">
            <a:extLst>
              <a:ext uri="{FF2B5EF4-FFF2-40B4-BE49-F238E27FC236}">
                <a16:creationId xmlns:a16="http://schemas.microsoft.com/office/drawing/2014/main" id="{F2874CB7-11F1-0C33-0721-7579D6995923}"/>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2620080" y="3948256"/>
            <a:ext cx="2573655" cy="2573655"/>
          </a:xfrm>
          <a:prstGeom prst="rect">
            <a:avLst/>
          </a:prstGeom>
        </p:spPr>
      </p:pic>
      <p:sp>
        <p:nvSpPr>
          <p:cNvPr id="8" name="TextBox 7">
            <a:extLst>
              <a:ext uri="{FF2B5EF4-FFF2-40B4-BE49-F238E27FC236}">
                <a16:creationId xmlns:a16="http://schemas.microsoft.com/office/drawing/2014/main" id="{F2759A44-5F60-FBFF-A1BE-77B712FD2DFE}"/>
              </a:ext>
            </a:extLst>
          </p:cNvPr>
          <p:cNvSpPr txBox="1"/>
          <p:nvPr/>
        </p:nvSpPr>
        <p:spPr>
          <a:xfrm>
            <a:off x="3063977" y="5861678"/>
            <a:ext cx="1617751" cy="461665"/>
          </a:xfrm>
          <a:prstGeom prst="rect">
            <a:avLst/>
          </a:prstGeom>
          <a:noFill/>
        </p:spPr>
        <p:txBody>
          <a:bodyPr wrap="none" rtlCol="0">
            <a:spAutoFit/>
          </a:bodyPr>
          <a:lstStyle/>
          <a:p>
            <a:r>
              <a:rPr lang="en-US" sz="2400" dirty="0" err="1">
                <a:solidFill>
                  <a:schemeClr val="bg1"/>
                </a:solidFill>
                <a:latin typeface="Verdana Pro Semibold" panose="020B0704030504040204" pitchFamily="34" charset="0"/>
                <a:ea typeface="Verdana" panose="020B0604030504040204" pitchFamily="34" charset="0"/>
              </a:rPr>
              <a:t>Quiplash</a:t>
            </a:r>
            <a:endParaRPr lang="en-GB" sz="2400" dirty="0">
              <a:solidFill>
                <a:schemeClr val="bg1"/>
              </a:solidFill>
              <a:latin typeface="Verdana Pro Semibold" panose="020B0704030504040204" pitchFamily="34" charset="0"/>
              <a:ea typeface="Verdana" panose="020B0604030504040204" pitchFamily="34" charset="0"/>
            </a:endParaRPr>
          </a:p>
        </p:txBody>
      </p:sp>
      <p:pic>
        <p:nvPicPr>
          <p:cNvPr id="11" name="Picture 10" descr="A white person wearing a bright blue T-shirt, sitting in a wheelchair with a headrest. He is smiling broadly and looking at the camera.">
            <a:extLst>
              <a:ext uri="{FF2B5EF4-FFF2-40B4-BE49-F238E27FC236}">
                <a16:creationId xmlns:a16="http://schemas.microsoft.com/office/drawing/2014/main" id="{36632AE0-4E84-D515-CD4E-6E891FF9263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505787" y="3948257"/>
            <a:ext cx="1716608" cy="2573655"/>
          </a:xfrm>
          <a:prstGeom prst="rect">
            <a:avLst/>
          </a:prstGeom>
        </p:spPr>
      </p:pic>
      <p:pic>
        <p:nvPicPr>
          <p:cNvPr id="12" name="Picture 11" descr="A white person with long curly  ginger hair, a moustache and red lipstick. They are wearing a low-cut black and gold dress with a gold belt. They are standing with their hands on their hips looking directly at the camera. ">
            <a:extLst>
              <a:ext uri="{FF2B5EF4-FFF2-40B4-BE49-F238E27FC236}">
                <a16:creationId xmlns:a16="http://schemas.microsoft.com/office/drawing/2014/main" id="{671F6A91-308F-0A2E-B162-42EFBCCF4026}"/>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5591420" y="3948256"/>
            <a:ext cx="1716607" cy="2573654"/>
          </a:xfrm>
          <a:prstGeom prst="rect">
            <a:avLst/>
          </a:prstGeom>
        </p:spPr>
      </p:pic>
      <p:sp>
        <p:nvSpPr>
          <p:cNvPr id="18" name="TextBox 17">
            <a:extLst>
              <a:ext uri="{FF2B5EF4-FFF2-40B4-BE49-F238E27FC236}">
                <a16:creationId xmlns:a16="http://schemas.microsoft.com/office/drawing/2014/main" id="{790C426E-CC59-78C2-557F-C45999B9CC28}"/>
              </a:ext>
            </a:extLst>
          </p:cNvPr>
          <p:cNvSpPr txBox="1"/>
          <p:nvPr/>
        </p:nvSpPr>
        <p:spPr>
          <a:xfrm>
            <a:off x="1050652" y="3508572"/>
            <a:ext cx="5275715" cy="369332"/>
          </a:xfrm>
          <a:prstGeom prst="rect">
            <a:avLst/>
          </a:prstGeom>
          <a:noFill/>
        </p:spPr>
        <p:txBody>
          <a:bodyPr wrap="square">
            <a:spAutoFit/>
          </a:bodyPr>
          <a:lstStyle/>
          <a:p>
            <a:pPr algn="ctr">
              <a:buNone/>
            </a:pPr>
            <a:r>
              <a:rPr lang="en-GB" b="0" i="0" dirty="0">
                <a:solidFill>
                  <a:srgbClr val="7030A0"/>
                </a:solidFill>
                <a:effectLst/>
                <a:latin typeface="Verdana Pro Semibold" panose="020B0704030504040204" pitchFamily="34" charset="0"/>
              </a:rPr>
              <a:t>performance &amp; accessibility advisors</a:t>
            </a:r>
          </a:p>
        </p:txBody>
      </p:sp>
      <p:sp>
        <p:nvSpPr>
          <p:cNvPr id="20" name="TextBox 19">
            <a:extLst>
              <a:ext uri="{FF2B5EF4-FFF2-40B4-BE49-F238E27FC236}">
                <a16:creationId xmlns:a16="http://schemas.microsoft.com/office/drawing/2014/main" id="{A0674F3E-758F-F744-2677-7588F32023FA}"/>
              </a:ext>
            </a:extLst>
          </p:cNvPr>
          <p:cNvSpPr txBox="1"/>
          <p:nvPr/>
        </p:nvSpPr>
        <p:spPr>
          <a:xfrm>
            <a:off x="8068735" y="3522535"/>
            <a:ext cx="3740467" cy="369331"/>
          </a:xfrm>
          <a:prstGeom prst="rect">
            <a:avLst/>
          </a:prstGeom>
          <a:noFill/>
        </p:spPr>
        <p:txBody>
          <a:bodyPr wrap="square">
            <a:spAutoFit/>
          </a:bodyPr>
          <a:lstStyle/>
          <a:p>
            <a:pPr algn="ctr">
              <a:buNone/>
            </a:pPr>
            <a:r>
              <a:rPr lang="en-GB" b="0" i="0" dirty="0">
                <a:solidFill>
                  <a:srgbClr val="7030A0"/>
                </a:solidFill>
                <a:effectLst/>
                <a:latin typeface="Verdana Pro Semibold" panose="020B0704030504040204" pitchFamily="34" charset="0"/>
              </a:rPr>
              <a:t>mentors &amp; facilitators</a:t>
            </a:r>
          </a:p>
        </p:txBody>
      </p:sp>
      <p:pic>
        <p:nvPicPr>
          <p:cNvPr id="24" name="Picture 23">
            <a:extLst>
              <a:ext uri="{FF2B5EF4-FFF2-40B4-BE49-F238E27FC236}">
                <a16:creationId xmlns:a16="http://schemas.microsoft.com/office/drawing/2014/main" id="{704143BB-6F2C-7D3B-9707-D064B117CA1D}"/>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649595" y="4545447"/>
            <a:ext cx="1482348" cy="1976464"/>
          </a:xfrm>
          <a:prstGeom prst="rect">
            <a:avLst/>
          </a:prstGeom>
        </p:spPr>
      </p:pic>
      <p:pic>
        <p:nvPicPr>
          <p:cNvPr id="25" name="Picture 24">
            <a:extLst>
              <a:ext uri="{FF2B5EF4-FFF2-40B4-BE49-F238E27FC236}">
                <a16:creationId xmlns:a16="http://schemas.microsoft.com/office/drawing/2014/main" id="{2D2D3763-4323-E14C-5F35-076729224250}"/>
              </a:ext>
            </a:extLst>
          </p:cNvPr>
          <p:cNvPicPr>
            <a:picLocks noChangeAspect="1"/>
          </p:cNvPicPr>
          <p:nvPr/>
        </p:nvPicPr>
        <p:blipFill>
          <a:blip r:embed="rId11" cstate="hqprint">
            <a:extLst>
              <a:ext uri="{28A0092B-C50C-407E-A947-70E740481C1C}">
                <a14:useLocalDpi xmlns:a14="http://schemas.microsoft.com/office/drawing/2010/main"/>
              </a:ext>
            </a:extLst>
          </a:blip>
          <a:srcRect/>
          <a:stretch>
            <a:fillRect/>
          </a:stretch>
        </p:blipFill>
        <p:spPr>
          <a:xfrm>
            <a:off x="10464987" y="4545448"/>
            <a:ext cx="1736208" cy="1976464"/>
          </a:xfrm>
          <a:prstGeom prst="rect">
            <a:avLst/>
          </a:prstGeom>
        </p:spPr>
      </p:pic>
      <p:pic>
        <p:nvPicPr>
          <p:cNvPr id="22" name="Picture 21">
            <a:extLst>
              <a:ext uri="{FF2B5EF4-FFF2-40B4-BE49-F238E27FC236}">
                <a16:creationId xmlns:a16="http://schemas.microsoft.com/office/drawing/2014/main" id="{B2DDFD3F-C716-2552-CA75-869DAC06EE55}"/>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9132248" y="3987158"/>
            <a:ext cx="1550506" cy="1874520"/>
          </a:xfrm>
          <a:prstGeom prst="rect">
            <a:avLst/>
          </a:prstGeom>
        </p:spPr>
      </p:pic>
      <p:sp>
        <p:nvSpPr>
          <p:cNvPr id="27" name="TextBox 26">
            <a:extLst>
              <a:ext uri="{FF2B5EF4-FFF2-40B4-BE49-F238E27FC236}">
                <a16:creationId xmlns:a16="http://schemas.microsoft.com/office/drawing/2014/main" id="{86207B3F-47E4-7039-EB89-50197F4E82D6}"/>
              </a:ext>
            </a:extLst>
          </p:cNvPr>
          <p:cNvSpPr txBox="1"/>
          <p:nvPr/>
        </p:nvSpPr>
        <p:spPr>
          <a:xfrm>
            <a:off x="1050652" y="1344168"/>
            <a:ext cx="3740467" cy="369331"/>
          </a:xfrm>
          <a:prstGeom prst="rect">
            <a:avLst/>
          </a:prstGeom>
          <a:noFill/>
        </p:spPr>
        <p:txBody>
          <a:bodyPr wrap="square">
            <a:spAutoFit/>
          </a:bodyPr>
          <a:lstStyle/>
          <a:p>
            <a:pPr algn="ctr">
              <a:buNone/>
            </a:pPr>
            <a:r>
              <a:rPr lang="en-GB" b="0" i="0" dirty="0">
                <a:solidFill>
                  <a:srgbClr val="7030A0"/>
                </a:solidFill>
                <a:effectLst/>
                <a:latin typeface="Verdana Pro Semibold" panose="020B0704030504040204" pitchFamily="34" charset="0"/>
              </a:rPr>
              <a:t>funder</a:t>
            </a:r>
          </a:p>
        </p:txBody>
      </p:sp>
      <p:sp>
        <p:nvSpPr>
          <p:cNvPr id="29" name="TextBox 28">
            <a:extLst>
              <a:ext uri="{FF2B5EF4-FFF2-40B4-BE49-F238E27FC236}">
                <a16:creationId xmlns:a16="http://schemas.microsoft.com/office/drawing/2014/main" id="{B9B9C1F1-2CF3-1E47-8230-4A7853522CAF}"/>
              </a:ext>
            </a:extLst>
          </p:cNvPr>
          <p:cNvSpPr txBox="1"/>
          <p:nvPr/>
        </p:nvSpPr>
        <p:spPr>
          <a:xfrm>
            <a:off x="7698992" y="1355236"/>
            <a:ext cx="3740467" cy="369331"/>
          </a:xfrm>
          <a:prstGeom prst="rect">
            <a:avLst/>
          </a:prstGeom>
          <a:noFill/>
        </p:spPr>
        <p:txBody>
          <a:bodyPr wrap="square">
            <a:spAutoFit/>
          </a:bodyPr>
          <a:lstStyle/>
          <a:p>
            <a:pPr algn="ctr">
              <a:buNone/>
            </a:pPr>
            <a:r>
              <a:rPr lang="en-GB" b="0" i="0" dirty="0">
                <a:solidFill>
                  <a:srgbClr val="7030A0"/>
                </a:solidFill>
                <a:effectLst/>
                <a:latin typeface="Verdana Pro Semibold" panose="020B0704030504040204" pitchFamily="34" charset="0"/>
              </a:rPr>
              <a:t>publisher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p:bldP spid="15" grpId="0" build="allAtOnce"/>
      <p:bldP spid="21" grpId="0" build="allAtOnce"/>
      <p:bldP spid="23" grpId="0" build="allAtOnce"/>
      <p:bldP spid="7" grpId="0" build="allAtOnce"/>
      <p:bldP spid="8" grpId="0"/>
      <p:bldP spid="11" grpId="0" build="allAtOnce"/>
      <p:bldP spid="12" grpId="0" build="allAtOnce"/>
      <p:bldP spid="18" grpId="0"/>
      <p:bldP spid="20" grpId="0"/>
      <p:bldP spid="24" grpId="0" build="allAtOnce"/>
      <p:bldP spid="25" grpId="0" build="allAtOnce"/>
      <p:bldP spid="22" grpId="0" build="allAtOnce"/>
      <p:bldP spid="27"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0A0F"/>
        </a:solidFill>
        <a:effectLst/>
      </p:bgPr>
    </p:bg>
    <p:spTree>
      <p:nvGrpSpPr>
        <p:cNvPr id="1" name="">
          <a:extLst>
            <a:ext uri="{FF2B5EF4-FFF2-40B4-BE49-F238E27FC236}">
              <a16:creationId xmlns:a16="http://schemas.microsoft.com/office/drawing/2014/main" id="{CA12FD7E-64DE-30C4-C61D-6B06AAFB09E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78E5F61-65D9-2C23-D24F-E63199B92A2B}"/>
              </a:ext>
            </a:extLst>
          </p:cNvPr>
          <p:cNvSpPr/>
          <p:nvPr/>
        </p:nvSpPr>
        <p:spPr>
          <a:xfrm>
            <a:off x="0" y="0"/>
            <a:ext cx="12191695" cy="6858000"/>
          </a:xfrm>
          <a:prstGeom prst="rect">
            <a:avLst/>
          </a:prstGeom>
          <a:noFill/>
          <a:ln w="12700">
            <a:noFill/>
            <a:prstDash val="solid"/>
          </a:ln>
        </p:spPr>
        <p:txBody>
          <a:bodyPr wrap="square"/>
          <a:lstStyle/>
          <a:p>
            <a:endParaRPr lang="en-GB"/>
          </a:p>
        </p:txBody>
      </p:sp>
      <p:pic>
        <p:nvPicPr>
          <p:cNvPr id="4" name="Picture 3">
            <a:extLst>
              <a:ext uri="{FF2B5EF4-FFF2-40B4-BE49-F238E27FC236}">
                <a16:creationId xmlns:a16="http://schemas.microsoft.com/office/drawing/2014/main" id="{2DBD6F4C-3BAD-378A-613D-C0B7E0D88F6A}"/>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324058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0A0A0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noFill/>
            <a:prstDash val="solid"/>
          </a:ln>
        </p:spPr>
        <p:txBody>
          <a:bodyPr wrap="square"/>
          <a:lstStyle/>
          <a:p>
            <a:endParaRPr lang="en-GB"/>
          </a:p>
        </p:txBody>
      </p:sp>
      <p:pic>
        <p:nvPicPr>
          <p:cNvPr id="22" name="Picture 21" descr="light_rainbow_bg.jpg"/>
          <p:cNvPicPr>
            <a:picLocks noChangeAspect="1"/>
          </p:cNvPicPr>
          <p:nvPr/>
        </p:nvPicPr>
        <p:blipFill>
          <a:blip r:embed="rId3"/>
          <a:stretch>
            <a:fillRect/>
          </a:stretch>
        </p:blipFill>
        <p:spPr>
          <a:xfrm>
            <a:off x="0" y="0"/>
            <a:ext cx="12192000" cy="6858000"/>
          </a:xfrm>
          <a:prstGeom prst="rect">
            <a:avLst/>
          </a:prstGeom>
        </p:spPr>
      </p:pic>
      <p:sp>
        <p:nvSpPr>
          <p:cNvPr id="13" name="Text 11"/>
          <p:cNvSpPr/>
          <p:nvPr/>
        </p:nvSpPr>
        <p:spPr>
          <a:xfrm>
            <a:off x="3145520" y="2401640"/>
            <a:ext cx="1774000" cy="400000"/>
          </a:xfrm>
          <a:prstGeom prst="rect">
            <a:avLst/>
          </a:prstGeom>
          <a:noFill/>
          <a:ln/>
        </p:spPr>
        <p:txBody>
          <a:bodyPr wrap="square" rtlCol="0" anchor="ctr"/>
          <a:lstStyle/>
          <a:p>
            <a:pPr marL="0" indent="0">
              <a:buNone/>
            </a:pPr>
            <a:endParaRPr lang="en-US" sz="1200" dirty="0"/>
          </a:p>
        </p:txBody>
      </p:sp>
      <p:sp>
        <p:nvSpPr>
          <p:cNvPr id="20" name="Text 18"/>
          <p:cNvSpPr/>
          <p:nvPr/>
        </p:nvSpPr>
        <p:spPr>
          <a:xfrm>
            <a:off x="896112" y="4770000"/>
            <a:ext cx="4160520" cy="560000"/>
          </a:xfrm>
          <a:prstGeom prst="rect">
            <a:avLst/>
          </a:prstGeom>
          <a:noFill/>
          <a:ln/>
        </p:spPr>
        <p:txBody>
          <a:bodyPr wrap="square" rtlCol="0" anchor="ctr"/>
          <a:lstStyle/>
          <a:p>
            <a:pPr marL="0" indent="0">
              <a:buNone/>
            </a:pPr>
            <a:endParaRPr lang="en-US" sz="1250" dirty="0"/>
          </a:p>
        </p:txBody>
      </p:sp>
      <p:pic>
        <p:nvPicPr>
          <p:cNvPr id="24" name="Picture 23">
            <a:extLst>
              <a:ext uri="{FF2B5EF4-FFF2-40B4-BE49-F238E27FC236}">
                <a16:creationId xmlns:a16="http://schemas.microsoft.com/office/drawing/2014/main" id="{1A7829EE-0719-EA0F-36E5-FAA4337A493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938294" y="0"/>
            <a:ext cx="1253706" cy="1253706"/>
          </a:xfrm>
          <a:prstGeom prst="ellipse">
            <a:avLst/>
          </a:prstGeom>
          <a:ln>
            <a:noFill/>
          </a:ln>
          <a:effectLst>
            <a:softEdge rad="112500"/>
          </a:effectLst>
        </p:spPr>
      </p:pic>
      <p:sp>
        <p:nvSpPr>
          <p:cNvPr id="26" name="Text 4">
            <a:extLst>
              <a:ext uri="{FF2B5EF4-FFF2-40B4-BE49-F238E27FC236}">
                <a16:creationId xmlns:a16="http://schemas.microsoft.com/office/drawing/2014/main" id="{1895C029-D243-183F-03BA-815612815E24}"/>
              </a:ext>
            </a:extLst>
          </p:cNvPr>
          <p:cNvSpPr/>
          <p:nvPr/>
        </p:nvSpPr>
        <p:spPr>
          <a:xfrm>
            <a:off x="658368" y="658368"/>
            <a:ext cx="8046720" cy="685800"/>
          </a:xfrm>
          <a:prstGeom prst="rect">
            <a:avLst/>
          </a:prstGeom>
          <a:noFill/>
          <a:ln/>
          <a:effectLst>
            <a:outerShdw blurRad="25400" dist="50800" dir="2700000" algn="bl" rotWithShape="0">
              <a:srgbClr val="36C9FF">
                <a:alpha val="45000"/>
              </a:srgbClr>
            </a:outerShdw>
          </a:effectLst>
        </p:spPr>
        <p:txBody>
          <a:bodyPr wrap="square" rtlCol="0" anchor="ctr"/>
          <a:lstStyle/>
          <a:p>
            <a:pPr marL="0" indent="0">
              <a:buNone/>
            </a:pPr>
            <a:r>
              <a:rPr lang="en-US" sz="2600" b="1" dirty="0">
                <a:solidFill>
                  <a:srgbClr val="13AEEA"/>
                </a:solidFill>
              </a:rPr>
              <a:t>We are not a sideshow</a:t>
            </a:r>
            <a:endParaRPr lang="en-US" sz="2600" dirty="0"/>
          </a:p>
        </p:txBody>
      </p:sp>
      <p:pic>
        <p:nvPicPr>
          <p:cNvPr id="28" name="Picture 27">
            <a:extLst>
              <a:ext uri="{FF2B5EF4-FFF2-40B4-BE49-F238E27FC236}">
                <a16:creationId xmlns:a16="http://schemas.microsoft.com/office/drawing/2014/main" id="{A08B824C-84A9-903E-79AF-463D43975E67}"/>
              </a:ext>
            </a:extLst>
          </p:cNvPr>
          <p:cNvPicPr>
            <a:picLocks noChangeAspect="1"/>
          </p:cNvPicPr>
          <p:nvPr/>
        </p:nvPicPr>
        <p:blipFill>
          <a:blip r:embed="rId5"/>
          <a:stretch>
            <a:fillRect/>
          </a:stretch>
        </p:blipFill>
        <p:spPr>
          <a:xfrm>
            <a:off x="4414757" y="1528000"/>
            <a:ext cx="3125716" cy="3907145"/>
          </a:xfrm>
          <a:prstGeom prst="rect">
            <a:avLst/>
          </a:prstGeom>
        </p:spPr>
      </p:pic>
      <p:pic>
        <p:nvPicPr>
          <p:cNvPr id="30" name="Picture 29">
            <a:extLst>
              <a:ext uri="{FF2B5EF4-FFF2-40B4-BE49-F238E27FC236}">
                <a16:creationId xmlns:a16="http://schemas.microsoft.com/office/drawing/2014/main" id="{BE7F29DD-35E8-0461-642D-481E0F88B3C2}"/>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267492" y="1527500"/>
            <a:ext cx="2743200" cy="3429000"/>
          </a:xfrm>
          <a:prstGeom prst="rect">
            <a:avLst/>
          </a:prstGeom>
        </p:spPr>
      </p:pic>
      <p:sp>
        <p:nvSpPr>
          <p:cNvPr id="4" name="TextBox 3">
            <a:extLst>
              <a:ext uri="{FF2B5EF4-FFF2-40B4-BE49-F238E27FC236}">
                <a16:creationId xmlns:a16="http://schemas.microsoft.com/office/drawing/2014/main" id="{3AD456E0-596C-93C2-BE22-7C7BBE16D23A}"/>
              </a:ext>
            </a:extLst>
          </p:cNvPr>
          <p:cNvSpPr txBox="1"/>
          <p:nvPr/>
        </p:nvSpPr>
        <p:spPr>
          <a:xfrm>
            <a:off x="1154008" y="5336965"/>
            <a:ext cx="10516022" cy="1200329"/>
          </a:xfrm>
          <a:prstGeom prst="rect">
            <a:avLst/>
          </a:prstGeom>
          <a:noFill/>
        </p:spPr>
        <p:txBody>
          <a:bodyPr wrap="square">
            <a:spAutoFit/>
          </a:bodyPr>
          <a:lstStyle/>
          <a:p>
            <a:pPr algn="ctr"/>
            <a:endParaRPr lang="en-US" dirty="0">
              <a:solidFill>
                <a:srgbClr val="7030A0"/>
              </a:solidFill>
              <a:latin typeface="Verdana Pro Semibold" panose="020B0704030504040204" pitchFamily="34" charset="0"/>
            </a:endParaRPr>
          </a:p>
          <a:p>
            <a:pPr algn="ctr"/>
            <a:r>
              <a:rPr lang="en-US" dirty="0">
                <a:solidFill>
                  <a:srgbClr val="7030A0"/>
                </a:solidFill>
                <a:latin typeface="Verdana Pro Semibold" panose="020B0704030504040204" pitchFamily="34" charset="0"/>
              </a:rPr>
              <a:t>Access is not admin. Access is creative practice. Access is politics. </a:t>
            </a:r>
          </a:p>
          <a:p>
            <a:pPr algn="ctr"/>
            <a:endParaRPr lang="en-US" dirty="0">
              <a:solidFill>
                <a:srgbClr val="7030A0"/>
              </a:solidFill>
              <a:latin typeface="Verdana Pro Semibold" panose="020B0704030504040204" pitchFamily="34" charset="0"/>
            </a:endParaRPr>
          </a:p>
          <a:p>
            <a:pPr algn="ctr"/>
            <a:r>
              <a:rPr lang="en-US" dirty="0">
                <a:solidFill>
                  <a:srgbClr val="7030A0"/>
                </a:solidFill>
                <a:latin typeface="Verdana Pro Semibold" panose="020B0704030504040204" pitchFamily="34" charset="0"/>
              </a:rPr>
              <a:t>Access is how you say: you belong here.</a:t>
            </a:r>
          </a:p>
        </p:txBody>
      </p:sp>
      <p:pic>
        <p:nvPicPr>
          <p:cNvPr id="6" name="Picture 5">
            <a:extLst>
              <a:ext uri="{FF2B5EF4-FFF2-40B4-BE49-F238E27FC236}">
                <a16:creationId xmlns:a16="http://schemas.microsoft.com/office/drawing/2014/main" id="{6A3B88D1-7639-01A1-81FD-B7521F6F3B9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7944538" y="1528000"/>
            <a:ext cx="3901895" cy="25860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0A0A0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noFill/>
            <a:prstDash val="solid"/>
          </a:ln>
        </p:spPr>
        <p:txBody>
          <a:bodyPr wrap="square"/>
          <a:lstStyle/>
          <a:p>
            <a:endParaRPr lang="en-GB"/>
          </a:p>
        </p:txBody>
      </p:sp>
      <p:pic>
        <p:nvPicPr>
          <p:cNvPr id="24" name="Picture 23" descr="light_rainbow_bg.jpg"/>
          <p:cNvPicPr>
            <a:picLocks noChangeAspect="1"/>
          </p:cNvPicPr>
          <p:nvPr/>
        </p:nvPicPr>
        <p:blipFill>
          <a:blip r:embed="rId3"/>
          <a:stretch>
            <a:fillRect/>
          </a:stretch>
        </p:blipFill>
        <p:spPr>
          <a:xfrm>
            <a:off x="-305" y="-16684"/>
            <a:ext cx="12192000" cy="6858000"/>
          </a:xfrm>
          <a:prstGeom prst="rect">
            <a:avLst/>
          </a:prstGeom>
        </p:spPr>
      </p:pic>
      <p:sp>
        <p:nvSpPr>
          <p:cNvPr id="9" name="Text 7"/>
          <p:cNvSpPr/>
          <p:nvPr/>
        </p:nvSpPr>
        <p:spPr>
          <a:xfrm>
            <a:off x="896112" y="1911096"/>
            <a:ext cx="475488" cy="256032"/>
          </a:xfrm>
          <a:prstGeom prst="rect">
            <a:avLst/>
          </a:prstGeom>
          <a:noFill/>
          <a:ln/>
        </p:spPr>
        <p:txBody>
          <a:bodyPr wrap="square" rtlCol="0" anchor="ctr"/>
          <a:lstStyle/>
          <a:p>
            <a:pPr marL="0" indent="0" algn="ctr">
              <a:buNone/>
            </a:pPr>
            <a:endParaRPr lang="en-US" sz="1800" dirty="0"/>
          </a:p>
        </p:txBody>
      </p:sp>
      <p:sp>
        <p:nvSpPr>
          <p:cNvPr id="10" name="Text 8"/>
          <p:cNvSpPr/>
          <p:nvPr/>
        </p:nvSpPr>
        <p:spPr>
          <a:xfrm>
            <a:off x="658368" y="1612634"/>
            <a:ext cx="2331720" cy="298462"/>
          </a:xfrm>
          <a:prstGeom prst="rect">
            <a:avLst/>
          </a:prstGeom>
          <a:noFill/>
          <a:ln/>
        </p:spPr>
        <p:txBody>
          <a:bodyPr wrap="square" rtlCol="0" anchor="ctr"/>
          <a:lstStyle/>
          <a:p>
            <a:pPr marL="0" indent="0">
              <a:buNone/>
            </a:pPr>
            <a:r>
              <a:rPr lang="en-GB" sz="1800" b="1" dirty="0">
                <a:solidFill>
                  <a:srgbClr val="7030A0"/>
                </a:solidFill>
                <a:latin typeface="Verdana Pro Semibold" panose="020B0704030504040204" pitchFamily="34" charset="0"/>
              </a:rPr>
              <a:t>Art matters</a:t>
            </a:r>
            <a:endParaRPr lang="en-US" sz="1800" dirty="0">
              <a:solidFill>
                <a:srgbClr val="7030A0"/>
              </a:solidFill>
              <a:latin typeface="Verdana Pro Semibold" panose="020B0704030504040204" pitchFamily="34" charset="0"/>
            </a:endParaRPr>
          </a:p>
        </p:txBody>
      </p:sp>
      <p:sp>
        <p:nvSpPr>
          <p:cNvPr id="11" name="Text 9"/>
          <p:cNvSpPr/>
          <p:nvPr/>
        </p:nvSpPr>
        <p:spPr>
          <a:xfrm>
            <a:off x="658368" y="2185138"/>
            <a:ext cx="2569464" cy="1630600"/>
          </a:xfrm>
          <a:prstGeom prst="rect">
            <a:avLst/>
          </a:prstGeom>
          <a:noFill/>
          <a:ln/>
        </p:spPr>
        <p:txBody>
          <a:bodyPr wrap="square" rtlCol="0" anchor="ctr">
            <a:normAutofit/>
          </a:bodyPr>
          <a:lstStyle/>
          <a:p>
            <a:pPr marL="0" indent="0">
              <a:buNone/>
            </a:pPr>
            <a:r>
              <a:rPr lang="en-US" sz="1600" dirty="0">
                <a:solidFill>
                  <a:srgbClr val="00B0F0"/>
                </a:solidFill>
                <a:latin typeface="Verdana Pro Semibold" panose="020B0704030504040204" pitchFamily="34" charset="0"/>
              </a:rPr>
              <a:t>Art can challenge social ‘norms’ &amp; beliefs – that disabled people are passive, undesirable or outside culture</a:t>
            </a:r>
          </a:p>
        </p:txBody>
      </p:sp>
      <p:sp>
        <p:nvSpPr>
          <p:cNvPr id="14" name="Text 12"/>
          <p:cNvSpPr/>
          <p:nvPr/>
        </p:nvSpPr>
        <p:spPr>
          <a:xfrm>
            <a:off x="4251960" y="1911096"/>
            <a:ext cx="475488" cy="256032"/>
          </a:xfrm>
          <a:prstGeom prst="rect">
            <a:avLst/>
          </a:prstGeom>
          <a:noFill/>
          <a:ln/>
        </p:spPr>
        <p:txBody>
          <a:bodyPr wrap="square" rtlCol="0" anchor="ctr"/>
          <a:lstStyle/>
          <a:p>
            <a:pPr marL="0" indent="0" algn="ctr">
              <a:buNone/>
            </a:pPr>
            <a:r>
              <a:rPr lang="en-US" sz="1800" b="1" dirty="0">
                <a:solidFill>
                  <a:srgbClr val="FFFFFF"/>
                </a:solidFill>
              </a:rPr>
              <a:t>◉</a:t>
            </a:r>
            <a:endParaRPr lang="en-US" sz="1800" dirty="0"/>
          </a:p>
        </p:txBody>
      </p:sp>
      <p:sp>
        <p:nvSpPr>
          <p:cNvPr id="15" name="Text 13"/>
          <p:cNvSpPr/>
          <p:nvPr/>
        </p:nvSpPr>
        <p:spPr>
          <a:xfrm>
            <a:off x="4565903" y="1538926"/>
            <a:ext cx="2609090" cy="436904"/>
          </a:xfrm>
          <a:prstGeom prst="rect">
            <a:avLst/>
          </a:prstGeom>
          <a:noFill/>
          <a:ln/>
        </p:spPr>
        <p:txBody>
          <a:bodyPr wrap="square" rtlCol="0" anchor="ctr"/>
          <a:lstStyle/>
          <a:p>
            <a:pPr marL="0" indent="0">
              <a:buNone/>
            </a:pPr>
            <a:r>
              <a:rPr lang="en-GB" sz="1800" b="1" dirty="0">
                <a:solidFill>
                  <a:srgbClr val="7030A0"/>
                </a:solidFill>
                <a:latin typeface="Verdana Pro Semibold" panose="020B0704030504040204" pitchFamily="34" charset="0"/>
              </a:rPr>
              <a:t>Activism matters</a:t>
            </a:r>
            <a:endParaRPr lang="en-US" sz="1800" dirty="0">
              <a:solidFill>
                <a:srgbClr val="7030A0"/>
              </a:solidFill>
              <a:latin typeface="Verdana Pro Semibold" panose="020B0704030504040204" pitchFamily="34" charset="0"/>
            </a:endParaRPr>
          </a:p>
        </p:txBody>
      </p:sp>
      <p:sp>
        <p:nvSpPr>
          <p:cNvPr id="16" name="Text 14"/>
          <p:cNvSpPr/>
          <p:nvPr/>
        </p:nvSpPr>
        <p:spPr>
          <a:xfrm>
            <a:off x="4565903" y="2167128"/>
            <a:ext cx="2331720" cy="1508760"/>
          </a:xfrm>
          <a:prstGeom prst="rect">
            <a:avLst/>
          </a:prstGeom>
          <a:noFill/>
          <a:ln/>
        </p:spPr>
        <p:txBody>
          <a:bodyPr wrap="square" rtlCol="0" anchor="ctr">
            <a:normAutofit lnSpcReduction="10000"/>
          </a:bodyPr>
          <a:lstStyle/>
          <a:p>
            <a:pPr marL="0" indent="0">
              <a:buNone/>
            </a:pPr>
            <a:r>
              <a:rPr lang="en-US" sz="1600" dirty="0">
                <a:solidFill>
                  <a:srgbClr val="00B0F0"/>
                </a:solidFill>
                <a:latin typeface="Verdana Pro Semibold" panose="020B0704030504040204" pitchFamily="34" charset="0"/>
              </a:rPr>
              <a:t>Access, desire &amp; pleasure are not extras — they are </a:t>
            </a:r>
            <a:r>
              <a:rPr lang="en-US" sz="1600" dirty="0">
                <a:solidFill>
                  <a:srgbClr val="FF4FD8"/>
                </a:solidFill>
                <a:latin typeface="Verdana Pro Semibold" panose="020B0704030504040204" pitchFamily="34" charset="0"/>
              </a:rPr>
              <a:t>part of who we are </a:t>
            </a:r>
            <a:r>
              <a:rPr lang="en-US" sz="1600" dirty="0">
                <a:solidFill>
                  <a:srgbClr val="00B0F0"/>
                </a:solidFill>
                <a:latin typeface="Verdana Pro Semibold" panose="020B0704030504040204" pitchFamily="34" charset="0"/>
              </a:rPr>
              <a:t>and how we claim space</a:t>
            </a:r>
          </a:p>
        </p:txBody>
      </p:sp>
      <p:sp>
        <p:nvSpPr>
          <p:cNvPr id="19" name="Text 17"/>
          <p:cNvSpPr/>
          <p:nvPr/>
        </p:nvSpPr>
        <p:spPr>
          <a:xfrm>
            <a:off x="7607808" y="1911096"/>
            <a:ext cx="475488" cy="256032"/>
          </a:xfrm>
          <a:prstGeom prst="rect">
            <a:avLst/>
          </a:prstGeom>
          <a:noFill/>
          <a:ln/>
        </p:spPr>
        <p:txBody>
          <a:bodyPr wrap="square" rtlCol="0" anchor="ctr"/>
          <a:lstStyle/>
          <a:p>
            <a:pPr marL="0" indent="0" algn="ctr">
              <a:buNone/>
            </a:pPr>
            <a:r>
              <a:rPr lang="en-US" sz="1800" b="1" dirty="0">
                <a:solidFill>
                  <a:srgbClr val="FFFFFF"/>
                </a:solidFill>
              </a:rPr>
              <a:t>∞</a:t>
            </a:r>
            <a:endParaRPr lang="en-US" sz="1800" dirty="0"/>
          </a:p>
        </p:txBody>
      </p:sp>
      <p:sp>
        <p:nvSpPr>
          <p:cNvPr id="20" name="Text 18"/>
          <p:cNvSpPr/>
          <p:nvPr/>
        </p:nvSpPr>
        <p:spPr>
          <a:xfrm>
            <a:off x="8083296" y="1527128"/>
            <a:ext cx="3193090" cy="640000"/>
          </a:xfrm>
          <a:prstGeom prst="rect">
            <a:avLst/>
          </a:prstGeom>
          <a:noFill/>
          <a:ln/>
        </p:spPr>
        <p:txBody>
          <a:bodyPr wrap="square" rtlCol="0" anchor="ctr"/>
          <a:lstStyle/>
          <a:p>
            <a:pPr marL="0" indent="0">
              <a:buNone/>
            </a:pPr>
            <a:r>
              <a:rPr lang="en-GB" b="1" dirty="0">
                <a:solidFill>
                  <a:srgbClr val="7030A0"/>
                </a:solidFill>
                <a:latin typeface="Verdana Pro Semibold" panose="020B0704030504040204" pitchFamily="34" charset="0"/>
              </a:rPr>
              <a:t>Representation</a:t>
            </a:r>
            <a:r>
              <a:rPr lang="en-GB" dirty="0">
                <a:solidFill>
                  <a:srgbClr val="7030A0"/>
                </a:solidFill>
                <a:latin typeface="Verdana Pro Semibold" panose="020B0704030504040204" pitchFamily="34" charset="0"/>
              </a:rPr>
              <a:t> </a:t>
            </a:r>
            <a:r>
              <a:rPr lang="en-GB" b="1" dirty="0">
                <a:solidFill>
                  <a:srgbClr val="7030A0"/>
                </a:solidFill>
                <a:latin typeface="Verdana Pro Semibold" panose="020B0704030504040204" pitchFamily="34" charset="0"/>
              </a:rPr>
              <a:t>shapes </a:t>
            </a:r>
          </a:p>
          <a:p>
            <a:pPr marL="0" indent="0">
              <a:buNone/>
            </a:pPr>
            <a:r>
              <a:rPr lang="en-GB" b="1" dirty="0">
                <a:solidFill>
                  <a:srgbClr val="7030A0"/>
                </a:solidFill>
                <a:latin typeface="Verdana Pro Semibold" panose="020B0704030504040204" pitchFamily="34" charset="0"/>
              </a:rPr>
              <a:t>possibility</a:t>
            </a:r>
          </a:p>
        </p:txBody>
      </p:sp>
      <p:sp>
        <p:nvSpPr>
          <p:cNvPr id="21" name="Text 19"/>
          <p:cNvSpPr/>
          <p:nvPr/>
        </p:nvSpPr>
        <p:spPr>
          <a:xfrm>
            <a:off x="8083296" y="2185138"/>
            <a:ext cx="2331720" cy="1750000"/>
          </a:xfrm>
          <a:prstGeom prst="rect">
            <a:avLst/>
          </a:prstGeom>
          <a:noFill/>
          <a:ln/>
        </p:spPr>
        <p:txBody>
          <a:bodyPr wrap="square" rtlCol="0" anchor="ctr">
            <a:normAutofit/>
          </a:bodyPr>
          <a:lstStyle/>
          <a:p>
            <a:pPr marL="0" indent="0">
              <a:buNone/>
            </a:pPr>
            <a:r>
              <a:rPr lang="en-US" sz="1600" dirty="0">
                <a:solidFill>
                  <a:srgbClr val="00B0F0"/>
                </a:solidFill>
                <a:latin typeface="Verdana Pro Semibold" panose="020B0704030504040204" pitchFamily="34" charset="0"/>
              </a:rPr>
              <a:t>When queer disabled lives are visible, people can imagine more for themselves and each other</a:t>
            </a:r>
          </a:p>
        </p:txBody>
      </p:sp>
      <p:pic>
        <p:nvPicPr>
          <p:cNvPr id="26" name="Picture 25">
            <a:extLst>
              <a:ext uri="{FF2B5EF4-FFF2-40B4-BE49-F238E27FC236}">
                <a16:creationId xmlns:a16="http://schemas.microsoft.com/office/drawing/2014/main" id="{924970CB-361F-0C5E-C332-D7111C9774C3}"/>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938294" y="0"/>
            <a:ext cx="1253706" cy="1253706"/>
          </a:xfrm>
          <a:prstGeom prst="ellipse">
            <a:avLst/>
          </a:prstGeom>
          <a:ln>
            <a:noFill/>
          </a:ln>
          <a:effectLst>
            <a:softEdge rad="112500"/>
          </a:effectLst>
        </p:spPr>
      </p:pic>
      <p:sp>
        <p:nvSpPr>
          <p:cNvPr id="28" name="Text 4">
            <a:extLst>
              <a:ext uri="{FF2B5EF4-FFF2-40B4-BE49-F238E27FC236}">
                <a16:creationId xmlns:a16="http://schemas.microsoft.com/office/drawing/2014/main" id="{88F42863-C801-2DE9-6637-3526A082799F}"/>
              </a:ext>
            </a:extLst>
          </p:cNvPr>
          <p:cNvSpPr/>
          <p:nvPr/>
        </p:nvSpPr>
        <p:spPr>
          <a:xfrm>
            <a:off x="658368" y="658368"/>
            <a:ext cx="8046720" cy="685800"/>
          </a:xfrm>
          <a:prstGeom prst="rect">
            <a:avLst/>
          </a:prstGeom>
          <a:noFill/>
          <a:ln/>
          <a:effectLst>
            <a:outerShdw blurRad="25400" dist="50800" dir="2700000" algn="bl" rotWithShape="0">
              <a:srgbClr val="36C9FF">
                <a:alpha val="45000"/>
              </a:srgbClr>
            </a:outerShdw>
          </a:effectLst>
        </p:spPr>
        <p:txBody>
          <a:bodyPr wrap="square" rtlCol="0" anchor="ctr"/>
          <a:lstStyle/>
          <a:p>
            <a:pPr marL="0" indent="0">
              <a:buNone/>
            </a:pPr>
            <a:r>
              <a:rPr lang="en-US" sz="2600" b="1" dirty="0">
                <a:solidFill>
                  <a:srgbClr val="13AEEA"/>
                </a:solidFill>
              </a:rPr>
              <a:t>Why it matters</a:t>
            </a:r>
            <a:endParaRPr lang="en-US" sz="2600" dirty="0"/>
          </a:p>
        </p:txBody>
      </p:sp>
      <p:pic>
        <p:nvPicPr>
          <p:cNvPr id="4" name="Picture 3">
            <a:extLst>
              <a:ext uri="{FF2B5EF4-FFF2-40B4-BE49-F238E27FC236}">
                <a16:creationId xmlns:a16="http://schemas.microsoft.com/office/drawing/2014/main" id="{E7BED274-83BF-38D9-6BF5-DE47A349CBB7}"/>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3676506" y="3725616"/>
            <a:ext cx="4377095" cy="29180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5" grpId="0" animBg="1"/>
      <p:bldP spid="16" grpId="0" animBg="1"/>
      <p:bldP spid="20" grpId="0" animBg="1"/>
      <p:bldP spid="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0A0A0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noFill/>
            <a:prstDash val="solid"/>
          </a:ln>
        </p:spPr>
        <p:txBody>
          <a:bodyPr wrap="square"/>
          <a:lstStyle/>
          <a:p>
            <a:endParaRPr lang="en-GB"/>
          </a:p>
        </p:txBody>
      </p:sp>
      <p:pic>
        <p:nvPicPr>
          <p:cNvPr id="18" name="Picture 17" descr="light_rainbow_bg.jpg"/>
          <p:cNvPicPr>
            <a:picLocks noChangeAspect="1"/>
          </p:cNvPicPr>
          <p:nvPr/>
        </p:nvPicPr>
        <p:blipFill>
          <a:blip r:embed="rId3"/>
          <a:stretch>
            <a:fillRect/>
          </a:stretch>
        </p:blipFill>
        <p:spPr>
          <a:xfrm>
            <a:off x="-305" y="0"/>
            <a:ext cx="12192000" cy="6858000"/>
          </a:xfrm>
          <a:prstGeom prst="rect">
            <a:avLst/>
          </a:prstGeom>
        </p:spPr>
      </p:pic>
      <p:sp>
        <p:nvSpPr>
          <p:cNvPr id="10" name="Text 8"/>
          <p:cNvSpPr/>
          <p:nvPr/>
        </p:nvSpPr>
        <p:spPr>
          <a:xfrm>
            <a:off x="674370" y="1604772"/>
            <a:ext cx="2777490" cy="288036"/>
          </a:xfrm>
          <a:prstGeom prst="rect">
            <a:avLst/>
          </a:prstGeom>
          <a:noFill/>
          <a:ln/>
        </p:spPr>
        <p:txBody>
          <a:bodyPr wrap="square" rtlCol="0" anchor="ctr"/>
          <a:lstStyle/>
          <a:p>
            <a:pPr marL="0" indent="0">
              <a:buNone/>
            </a:pPr>
            <a:r>
              <a:rPr lang="en-GB" b="1" dirty="0">
                <a:solidFill>
                  <a:srgbClr val="FF4FD8"/>
                </a:solidFill>
                <a:latin typeface="Verdana Pro Semibold" panose="020B0704030504040204" pitchFamily="34" charset="0"/>
              </a:rPr>
              <a:t>Harder on the inside </a:t>
            </a:r>
            <a:endParaRPr lang="en-US" dirty="0">
              <a:solidFill>
                <a:srgbClr val="FF4FD8"/>
              </a:solidFill>
              <a:latin typeface="Verdana Pro Semibold" panose="020B0704030504040204" pitchFamily="34" charset="0"/>
            </a:endParaRPr>
          </a:p>
        </p:txBody>
      </p:sp>
      <p:sp>
        <p:nvSpPr>
          <p:cNvPr id="11" name="Text 9"/>
          <p:cNvSpPr/>
          <p:nvPr/>
        </p:nvSpPr>
        <p:spPr>
          <a:xfrm>
            <a:off x="674370" y="1604772"/>
            <a:ext cx="2971800" cy="2011680"/>
          </a:xfrm>
          <a:prstGeom prst="rect">
            <a:avLst/>
          </a:prstGeom>
          <a:noFill/>
          <a:ln/>
        </p:spPr>
        <p:txBody>
          <a:bodyPr wrap="square" rtlCol="0" anchor="ctr">
            <a:normAutofit/>
          </a:bodyPr>
          <a:lstStyle/>
          <a:p>
            <a:pPr marL="0" indent="0">
              <a:buNone/>
            </a:pPr>
            <a:r>
              <a:rPr lang="en-US" sz="1600" dirty="0">
                <a:solidFill>
                  <a:srgbClr val="00B0F0"/>
                </a:solidFill>
                <a:latin typeface="Verdana Pro Semibold" panose="020B0704030504040204" pitchFamily="34" charset="0"/>
              </a:rPr>
              <a:t>It was hard work. </a:t>
            </a:r>
          </a:p>
          <a:p>
            <a:pPr marL="0" indent="0">
              <a:buNone/>
            </a:pPr>
            <a:r>
              <a:rPr lang="en-US" sz="1600" dirty="0">
                <a:solidFill>
                  <a:srgbClr val="00B0F0"/>
                </a:solidFill>
                <a:latin typeface="Verdana Pro Semibold" panose="020B0704030504040204" pitchFamily="34" charset="0"/>
              </a:rPr>
              <a:t>But the effort, and risk, was worth it. </a:t>
            </a:r>
          </a:p>
        </p:txBody>
      </p:sp>
      <p:sp>
        <p:nvSpPr>
          <p:cNvPr id="12" name="Text 10"/>
          <p:cNvSpPr/>
          <p:nvPr/>
        </p:nvSpPr>
        <p:spPr>
          <a:xfrm>
            <a:off x="4553712" y="1564493"/>
            <a:ext cx="3184398" cy="384048"/>
          </a:xfrm>
          <a:prstGeom prst="rect">
            <a:avLst/>
          </a:prstGeom>
          <a:noFill/>
          <a:ln/>
        </p:spPr>
        <p:txBody>
          <a:bodyPr wrap="square" rtlCol="0" anchor="ctr"/>
          <a:lstStyle/>
          <a:p>
            <a:pPr marL="0" indent="0">
              <a:buNone/>
            </a:pPr>
            <a:r>
              <a:rPr lang="en-GB" b="1" dirty="0">
                <a:solidFill>
                  <a:srgbClr val="FF4FD8"/>
                </a:solidFill>
                <a:latin typeface="Verdana Pro Semibold" panose="020B0704030504040204" pitchFamily="34" charset="0"/>
              </a:rPr>
              <a:t>Community was ready</a:t>
            </a:r>
            <a:endParaRPr lang="en-US" dirty="0">
              <a:solidFill>
                <a:srgbClr val="FF4FD8"/>
              </a:solidFill>
              <a:latin typeface="Verdana Pro Semibold" panose="020B0704030504040204" pitchFamily="34" charset="0"/>
            </a:endParaRPr>
          </a:p>
        </p:txBody>
      </p:sp>
      <p:sp>
        <p:nvSpPr>
          <p:cNvPr id="13" name="Text 11"/>
          <p:cNvSpPr/>
          <p:nvPr/>
        </p:nvSpPr>
        <p:spPr>
          <a:xfrm>
            <a:off x="4553712" y="1948541"/>
            <a:ext cx="2926080" cy="2011680"/>
          </a:xfrm>
          <a:prstGeom prst="rect">
            <a:avLst/>
          </a:prstGeom>
          <a:noFill/>
          <a:ln/>
        </p:spPr>
        <p:txBody>
          <a:bodyPr wrap="square" rtlCol="0" anchor="ctr">
            <a:normAutofit/>
          </a:bodyPr>
          <a:lstStyle/>
          <a:p>
            <a:r>
              <a:rPr lang="en-US" sz="1600" dirty="0">
                <a:solidFill>
                  <a:srgbClr val="00B0F0"/>
                </a:solidFill>
                <a:latin typeface="Verdana Pro Semibold" panose="020B0704030504040204" pitchFamily="34" charset="0"/>
              </a:rPr>
              <a:t>It felt like a gamble, but people showed up.</a:t>
            </a:r>
          </a:p>
          <a:p>
            <a:endParaRPr lang="en-US" sz="1600" dirty="0">
              <a:solidFill>
                <a:srgbClr val="00B0F0"/>
              </a:solidFill>
              <a:latin typeface="Verdana Pro Semibold" panose="020B0704030504040204" pitchFamily="34" charset="0"/>
            </a:endParaRPr>
          </a:p>
          <a:p>
            <a:pPr marL="0" indent="0">
              <a:buNone/>
            </a:pPr>
            <a:r>
              <a:rPr lang="en-US" sz="1600" dirty="0">
                <a:solidFill>
                  <a:srgbClr val="7030A0"/>
                </a:solidFill>
                <a:latin typeface="Verdana Pro Semibold" panose="020B0704030504040204" pitchFamily="34" charset="0"/>
              </a:rPr>
              <a:t>Artists and audiences were already there, waiting for this. </a:t>
            </a:r>
          </a:p>
        </p:txBody>
      </p:sp>
      <p:sp>
        <p:nvSpPr>
          <p:cNvPr id="14" name="Text 12"/>
          <p:cNvSpPr/>
          <p:nvPr/>
        </p:nvSpPr>
        <p:spPr>
          <a:xfrm>
            <a:off x="8186394" y="1537061"/>
            <a:ext cx="3557016" cy="420624"/>
          </a:xfrm>
          <a:prstGeom prst="rect">
            <a:avLst/>
          </a:prstGeom>
          <a:noFill/>
          <a:ln/>
        </p:spPr>
        <p:txBody>
          <a:bodyPr wrap="square" rtlCol="0" anchor="ctr"/>
          <a:lstStyle/>
          <a:p>
            <a:pPr marL="0" indent="0">
              <a:buNone/>
            </a:pPr>
            <a:r>
              <a:rPr lang="en-GB" b="1" dirty="0">
                <a:solidFill>
                  <a:srgbClr val="FF4FD8"/>
                </a:solidFill>
                <a:latin typeface="Verdana Pro Semibold" panose="020B0704030504040204" pitchFamily="34" charset="0"/>
              </a:rPr>
              <a:t>Access makes it better </a:t>
            </a:r>
          </a:p>
        </p:txBody>
      </p:sp>
      <p:sp>
        <p:nvSpPr>
          <p:cNvPr id="15" name="Text 13"/>
          <p:cNvSpPr/>
          <p:nvPr/>
        </p:nvSpPr>
        <p:spPr>
          <a:xfrm>
            <a:off x="8186394" y="1644633"/>
            <a:ext cx="3331541" cy="2011680"/>
          </a:xfrm>
          <a:prstGeom prst="rect">
            <a:avLst/>
          </a:prstGeom>
          <a:noFill/>
          <a:ln/>
        </p:spPr>
        <p:txBody>
          <a:bodyPr wrap="square" rtlCol="0" anchor="ctr">
            <a:normAutofit/>
          </a:bodyPr>
          <a:lstStyle/>
          <a:p>
            <a:pPr marL="0" indent="0">
              <a:buNone/>
            </a:pPr>
            <a:r>
              <a:rPr lang="en-US" sz="1600" dirty="0">
                <a:solidFill>
                  <a:srgbClr val="00B0F0"/>
                </a:solidFill>
                <a:latin typeface="Verdana Pro Semibold" panose="020B0704030504040204" pitchFamily="34" charset="0"/>
              </a:rPr>
              <a:t>Building for access from the start made the poetry and performances bolder, sharper and more alive.</a:t>
            </a:r>
          </a:p>
        </p:txBody>
      </p:sp>
      <p:pic>
        <p:nvPicPr>
          <p:cNvPr id="20" name="Picture 19">
            <a:extLst>
              <a:ext uri="{FF2B5EF4-FFF2-40B4-BE49-F238E27FC236}">
                <a16:creationId xmlns:a16="http://schemas.microsoft.com/office/drawing/2014/main" id="{3FF6EAA5-E7FC-4EC7-AA2C-02451B0AB21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938294" y="0"/>
            <a:ext cx="1253706" cy="1253706"/>
          </a:xfrm>
          <a:prstGeom prst="ellipse">
            <a:avLst/>
          </a:prstGeom>
          <a:ln>
            <a:noFill/>
          </a:ln>
          <a:effectLst>
            <a:softEdge rad="112500"/>
          </a:effectLst>
        </p:spPr>
      </p:pic>
      <p:sp>
        <p:nvSpPr>
          <p:cNvPr id="28" name="Text 4">
            <a:extLst>
              <a:ext uri="{FF2B5EF4-FFF2-40B4-BE49-F238E27FC236}">
                <a16:creationId xmlns:a16="http://schemas.microsoft.com/office/drawing/2014/main" id="{A0655F8F-2714-CE4C-A23C-6AEC3BD46221}"/>
              </a:ext>
            </a:extLst>
          </p:cNvPr>
          <p:cNvSpPr/>
          <p:nvPr/>
        </p:nvSpPr>
        <p:spPr>
          <a:xfrm>
            <a:off x="658368" y="658368"/>
            <a:ext cx="8046720" cy="685800"/>
          </a:xfrm>
          <a:prstGeom prst="rect">
            <a:avLst/>
          </a:prstGeom>
          <a:noFill/>
          <a:ln/>
          <a:effectLst>
            <a:outerShdw blurRad="25400" dist="50800" dir="2700000" algn="bl" rotWithShape="0">
              <a:srgbClr val="36C9FF">
                <a:alpha val="45000"/>
              </a:srgbClr>
            </a:outerShdw>
          </a:effectLst>
        </p:spPr>
        <p:txBody>
          <a:bodyPr wrap="square" rtlCol="0" anchor="ctr"/>
          <a:lstStyle/>
          <a:p>
            <a:pPr marL="0" indent="0">
              <a:buNone/>
            </a:pPr>
            <a:r>
              <a:rPr lang="en-US" sz="2600" b="1" dirty="0">
                <a:solidFill>
                  <a:srgbClr val="13AEEA"/>
                </a:solidFill>
              </a:rPr>
              <a:t>What we picked up along the way</a:t>
            </a:r>
            <a:endParaRPr lang="en-US" sz="2600" dirty="0"/>
          </a:p>
        </p:txBody>
      </p:sp>
      <p:sp>
        <p:nvSpPr>
          <p:cNvPr id="30" name="Text 8">
            <a:extLst>
              <a:ext uri="{FF2B5EF4-FFF2-40B4-BE49-F238E27FC236}">
                <a16:creationId xmlns:a16="http://schemas.microsoft.com/office/drawing/2014/main" id="{59EE50A5-5A3B-FB1B-83DF-111F7F8D6422}"/>
              </a:ext>
            </a:extLst>
          </p:cNvPr>
          <p:cNvSpPr/>
          <p:nvPr/>
        </p:nvSpPr>
        <p:spPr>
          <a:xfrm>
            <a:off x="4781749" y="4983479"/>
            <a:ext cx="2627891" cy="1527977"/>
          </a:xfrm>
          <a:prstGeom prst="rect">
            <a:avLst/>
          </a:prstGeom>
          <a:solidFill>
            <a:schemeClr val="tx2"/>
          </a:solidFill>
          <a:ln/>
        </p:spPr>
        <p:txBody>
          <a:bodyPr wrap="square" rtlCol="0" anchor="ctr"/>
          <a:lstStyle/>
          <a:p>
            <a:pPr algn="ctr"/>
            <a:r>
              <a:rPr lang="en-GB" sz="1600" b="1" i="1" dirty="0">
                <a:solidFill>
                  <a:schemeClr val="bg1"/>
                </a:solidFill>
              </a:rPr>
              <a:t>“</a:t>
            </a:r>
            <a:r>
              <a:rPr lang="en-GB" sz="1600" dirty="0">
                <a:solidFill>
                  <a:schemeClr val="bg1"/>
                </a:solidFill>
              </a:rPr>
              <a:t>What I really love about eff-able is its celebration of those bodies that have been put in boxes and said no. These bodies are capable of so much more. </a:t>
            </a:r>
            <a:r>
              <a:rPr lang="en-GB" sz="1600" b="1" i="1" dirty="0">
                <a:solidFill>
                  <a:schemeClr val="bg1"/>
                </a:solidFill>
              </a:rPr>
              <a:t>”</a:t>
            </a:r>
            <a:endParaRPr lang="en-US" sz="1600" b="1" dirty="0">
              <a:solidFill>
                <a:schemeClr val="bg1"/>
              </a:solidFill>
            </a:endParaRPr>
          </a:p>
        </p:txBody>
      </p:sp>
      <p:pic>
        <p:nvPicPr>
          <p:cNvPr id="32" name="Picture 31">
            <a:extLst>
              <a:ext uri="{FF2B5EF4-FFF2-40B4-BE49-F238E27FC236}">
                <a16:creationId xmlns:a16="http://schemas.microsoft.com/office/drawing/2014/main" id="{F35BA445-1867-A7B4-1874-3C53BF2CA05D}"/>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658368" y="3787175"/>
            <a:ext cx="3671202" cy="29118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7234244B-F99C-7832-C18E-C5C9B3F20DA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907547" y="3784972"/>
            <a:ext cx="3657600" cy="29260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animBg="1"/>
      <p:bldP spid="3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0A0F"/>
        </a:solidFill>
        <a:effectLst/>
      </p:bgPr>
    </p:bg>
    <p:spTree>
      <p:nvGrpSpPr>
        <p:cNvPr id="1" name="">
          <a:extLst>
            <a:ext uri="{FF2B5EF4-FFF2-40B4-BE49-F238E27FC236}">
              <a16:creationId xmlns:a16="http://schemas.microsoft.com/office/drawing/2014/main" id="{F1C867D9-4618-4D05-D12B-075461D479E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D651A5E-2CCA-D29F-6F7F-56FF6CAC9074}"/>
              </a:ext>
            </a:extLst>
          </p:cNvPr>
          <p:cNvSpPr/>
          <p:nvPr/>
        </p:nvSpPr>
        <p:spPr>
          <a:xfrm>
            <a:off x="0" y="0"/>
            <a:ext cx="12191695" cy="6858000"/>
          </a:xfrm>
          <a:prstGeom prst="rect">
            <a:avLst/>
          </a:prstGeom>
          <a:noFill/>
          <a:ln w="12700">
            <a:noFill/>
            <a:prstDash val="solid"/>
          </a:ln>
        </p:spPr>
        <p:txBody>
          <a:bodyPr wrap="square"/>
          <a:lstStyle/>
          <a:p>
            <a:endParaRPr lang="en-GB"/>
          </a:p>
        </p:txBody>
      </p:sp>
      <p:pic>
        <p:nvPicPr>
          <p:cNvPr id="13" name="Picture 12" descr="light_rainbow_bg.jpg">
            <a:extLst>
              <a:ext uri="{FF2B5EF4-FFF2-40B4-BE49-F238E27FC236}">
                <a16:creationId xmlns:a16="http://schemas.microsoft.com/office/drawing/2014/main" id="{A25BB3B7-1563-FEBD-73ED-6E6B08856213}"/>
              </a:ext>
            </a:extLst>
          </p:cNvPr>
          <p:cNvPicPr>
            <a:picLocks noChangeAspect="1"/>
          </p:cNvPicPr>
          <p:nvPr/>
        </p:nvPicPr>
        <p:blipFill>
          <a:blip r:embed="rId3"/>
          <a:stretch>
            <a:fillRect/>
          </a:stretch>
        </p:blipFill>
        <p:spPr>
          <a:xfrm>
            <a:off x="0" y="0"/>
            <a:ext cx="12192000" cy="6858000"/>
          </a:xfrm>
          <a:prstGeom prst="rect">
            <a:avLst/>
          </a:prstGeom>
        </p:spPr>
      </p:pic>
      <p:sp>
        <p:nvSpPr>
          <p:cNvPr id="10" name="Text 7">
            <a:extLst>
              <a:ext uri="{FF2B5EF4-FFF2-40B4-BE49-F238E27FC236}">
                <a16:creationId xmlns:a16="http://schemas.microsoft.com/office/drawing/2014/main" id="{3068A694-8AC3-DA27-75DC-49C423CC1C27}"/>
              </a:ext>
            </a:extLst>
          </p:cNvPr>
          <p:cNvSpPr/>
          <p:nvPr/>
        </p:nvSpPr>
        <p:spPr>
          <a:xfrm>
            <a:off x="1108710" y="1795680"/>
            <a:ext cx="4389120" cy="2900000"/>
          </a:xfrm>
          <a:prstGeom prst="rect">
            <a:avLst/>
          </a:prstGeom>
          <a:noFill/>
          <a:ln/>
        </p:spPr>
        <p:txBody>
          <a:bodyPr wrap="square" lIns="0" tIns="0" rIns="0" bIns="0" rtlCol="0" anchor="t"/>
          <a:lstStyle/>
          <a:p>
            <a:pPr marL="285750" indent="-285750">
              <a:buFont typeface="Wingdings" panose="05000000000000000000" pitchFamily="2" charset="2"/>
              <a:buChar char="Ø"/>
            </a:pPr>
            <a:r>
              <a:rPr lang="en-US" sz="2400" b="1" dirty="0">
                <a:solidFill>
                  <a:srgbClr val="7030A0"/>
                </a:solidFill>
                <a:latin typeface="Verdana Pro Semibold" panose="020B0704030504040204" pitchFamily="34" charset="0"/>
              </a:rPr>
              <a:t>39 poets published</a:t>
            </a:r>
            <a:endParaRPr lang="en-US" sz="2400" dirty="0">
              <a:solidFill>
                <a:srgbClr val="7030A0"/>
              </a:solidFill>
              <a:latin typeface="Verdana Pro Semibold" panose="020B0704030504040204" pitchFamily="34" charset="0"/>
            </a:endParaRPr>
          </a:p>
          <a:p>
            <a:pPr marL="285750" indent="-285750">
              <a:buFont typeface="Wingdings" panose="05000000000000000000" pitchFamily="2" charset="2"/>
              <a:buChar char="Ø"/>
            </a:pPr>
            <a:r>
              <a:rPr lang="en-US" sz="2400" b="1" dirty="0">
                <a:solidFill>
                  <a:srgbClr val="7030A0"/>
                </a:solidFill>
                <a:latin typeface="Verdana Pro Semibold" panose="020B0704030504040204" pitchFamily="34" charset="0"/>
              </a:rPr>
              <a:t>31 live poets + 18 online</a:t>
            </a:r>
          </a:p>
          <a:p>
            <a:pPr marL="285750" indent="-285750">
              <a:buFont typeface="Wingdings" panose="05000000000000000000" pitchFamily="2" charset="2"/>
              <a:buChar char="Ø"/>
            </a:pPr>
            <a:r>
              <a:rPr lang="en-US" sz="2400" b="1" dirty="0">
                <a:solidFill>
                  <a:srgbClr val="7030A0"/>
                </a:solidFill>
                <a:latin typeface="Verdana Pro Semibold" panose="020B0704030504040204" pitchFamily="34" charset="0"/>
              </a:rPr>
              <a:t>12 cabaret &amp; drag artists</a:t>
            </a:r>
          </a:p>
          <a:p>
            <a:pPr marL="285750" indent="-285750">
              <a:buFont typeface="Wingdings" panose="05000000000000000000" pitchFamily="2" charset="2"/>
              <a:buChar char="Ø"/>
            </a:pPr>
            <a:r>
              <a:rPr lang="en-US" sz="2400" b="1" dirty="0">
                <a:solidFill>
                  <a:srgbClr val="7030A0"/>
                </a:solidFill>
                <a:latin typeface="Verdana Pro Semibold" panose="020B0704030504040204" pitchFamily="34" charset="0"/>
              </a:rPr>
              <a:t>7 venues</a:t>
            </a:r>
          </a:p>
          <a:p>
            <a:pPr marL="285750" indent="-285750">
              <a:buFont typeface="Wingdings" panose="05000000000000000000" pitchFamily="2" charset="2"/>
              <a:buChar char="Ø"/>
            </a:pPr>
            <a:r>
              <a:rPr lang="en-US" sz="2400" b="1" dirty="0">
                <a:solidFill>
                  <a:srgbClr val="7030A0"/>
                </a:solidFill>
                <a:latin typeface="Verdana Pro Semibold" panose="020B0704030504040204" pitchFamily="34" charset="0"/>
              </a:rPr>
              <a:t>2</a:t>
            </a:r>
            <a:r>
              <a:rPr lang="en-US" sz="2400" b="1" baseline="30000" dirty="0">
                <a:solidFill>
                  <a:srgbClr val="7030A0"/>
                </a:solidFill>
                <a:latin typeface="Verdana Pro Semibold" panose="020B0704030504040204" pitchFamily="34" charset="0"/>
              </a:rPr>
              <a:t>nd</a:t>
            </a:r>
            <a:r>
              <a:rPr lang="en-US" sz="2400" b="1" dirty="0">
                <a:solidFill>
                  <a:srgbClr val="7030A0"/>
                </a:solidFill>
                <a:latin typeface="Verdana Pro Semibold" panose="020B0704030504040204" pitchFamily="34" charset="0"/>
              </a:rPr>
              <a:t> print run</a:t>
            </a:r>
          </a:p>
          <a:p>
            <a:pPr marL="285750" indent="-285750">
              <a:buFont typeface="Wingdings" panose="05000000000000000000" pitchFamily="2" charset="2"/>
              <a:buChar char="Ø"/>
            </a:pPr>
            <a:r>
              <a:rPr lang="en-US" sz="2400" b="1" dirty="0">
                <a:solidFill>
                  <a:srgbClr val="7030A0"/>
                </a:solidFill>
                <a:latin typeface="Verdana Pro Semibold" panose="020B0704030504040204" pitchFamily="34" charset="0"/>
              </a:rPr>
              <a:t>500+ books sold</a:t>
            </a:r>
          </a:p>
        </p:txBody>
      </p:sp>
      <p:pic>
        <p:nvPicPr>
          <p:cNvPr id="15" name="Picture 14">
            <a:extLst>
              <a:ext uri="{FF2B5EF4-FFF2-40B4-BE49-F238E27FC236}">
                <a16:creationId xmlns:a16="http://schemas.microsoft.com/office/drawing/2014/main" id="{E7F154DA-172A-8D24-AA1F-6B04FC088B4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938294" y="0"/>
            <a:ext cx="1253706" cy="1253706"/>
          </a:xfrm>
          <a:prstGeom prst="ellipse">
            <a:avLst/>
          </a:prstGeom>
          <a:ln>
            <a:noFill/>
          </a:ln>
          <a:effectLst>
            <a:softEdge rad="112500"/>
          </a:effectLst>
        </p:spPr>
      </p:pic>
      <p:sp>
        <p:nvSpPr>
          <p:cNvPr id="17" name="Text 4">
            <a:extLst>
              <a:ext uri="{FF2B5EF4-FFF2-40B4-BE49-F238E27FC236}">
                <a16:creationId xmlns:a16="http://schemas.microsoft.com/office/drawing/2014/main" id="{E8EA6F3F-3887-961E-31A3-EABD38D81CEA}"/>
              </a:ext>
            </a:extLst>
          </p:cNvPr>
          <p:cNvSpPr/>
          <p:nvPr/>
        </p:nvSpPr>
        <p:spPr>
          <a:xfrm>
            <a:off x="658368" y="658368"/>
            <a:ext cx="8046720" cy="685800"/>
          </a:xfrm>
          <a:prstGeom prst="rect">
            <a:avLst/>
          </a:prstGeom>
          <a:noFill/>
          <a:ln/>
          <a:effectLst>
            <a:outerShdw blurRad="25400" dist="50800" dir="2700000" algn="bl" rotWithShape="0">
              <a:srgbClr val="36C9FF">
                <a:alpha val="45000"/>
              </a:srgbClr>
            </a:outerShdw>
          </a:effectLst>
        </p:spPr>
        <p:txBody>
          <a:bodyPr wrap="square" rtlCol="0" anchor="ctr"/>
          <a:lstStyle/>
          <a:p>
            <a:pPr marL="0" indent="0">
              <a:buNone/>
            </a:pPr>
            <a:r>
              <a:rPr lang="en-US" sz="2600" b="1" dirty="0">
                <a:solidFill>
                  <a:srgbClr val="13AEEA"/>
                </a:solidFill>
              </a:rPr>
              <a:t>Coming together</a:t>
            </a:r>
            <a:endParaRPr lang="en-US" sz="2600" dirty="0"/>
          </a:p>
        </p:txBody>
      </p:sp>
      <p:pic>
        <p:nvPicPr>
          <p:cNvPr id="4" name="Picture 3">
            <a:extLst>
              <a:ext uri="{FF2B5EF4-FFF2-40B4-BE49-F238E27FC236}">
                <a16:creationId xmlns:a16="http://schemas.microsoft.com/office/drawing/2014/main" id="{06358EAE-4FEA-BBB7-F408-BD35CC63658A}"/>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rot="5400000">
            <a:off x="5688285" y="1143000"/>
            <a:ext cx="5387124" cy="4572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A7D106B9-0B1E-1A14-9113-989AF2E46EB4}"/>
              </a:ext>
            </a:extLst>
          </p:cNvPr>
          <p:cNvSpPr txBox="1"/>
          <p:nvPr/>
        </p:nvSpPr>
        <p:spPr>
          <a:xfrm>
            <a:off x="1108710" y="5291565"/>
            <a:ext cx="4198697" cy="830997"/>
          </a:xfrm>
          <a:prstGeom prst="rect">
            <a:avLst/>
          </a:prstGeom>
          <a:solidFill>
            <a:schemeClr val="tx2"/>
          </a:solidFill>
        </p:spPr>
        <p:txBody>
          <a:bodyPr wrap="square">
            <a:spAutoFit/>
          </a:bodyPr>
          <a:lstStyle/>
          <a:p>
            <a:pPr algn="ctr"/>
            <a:r>
              <a:rPr lang="en-GB" sz="1600" dirty="0">
                <a:solidFill>
                  <a:schemeClr val="bg1"/>
                </a:solidFill>
              </a:rPr>
              <a:t>“It’s been incredibly validating and special </a:t>
            </a:r>
          </a:p>
          <a:p>
            <a:pPr algn="ctr"/>
            <a:r>
              <a:rPr lang="en-GB" sz="1600" dirty="0">
                <a:solidFill>
                  <a:schemeClr val="bg1"/>
                </a:solidFill>
              </a:rPr>
              <a:t>for queer disabled people to read this work and have a platform.” </a:t>
            </a:r>
            <a:endParaRPr lang="en-GB" sz="1600" dirty="0">
              <a:solidFill>
                <a:schemeClr val="bg1"/>
              </a:solidFill>
              <a:latin typeface="+mj-lt"/>
            </a:endParaRPr>
          </a:p>
        </p:txBody>
      </p:sp>
    </p:spTree>
    <p:extLst>
      <p:ext uri="{BB962C8B-B14F-4D97-AF65-F5344CB8AC3E}">
        <p14:creationId xmlns:p14="http://schemas.microsoft.com/office/powerpoint/2010/main" val="1431634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0A0A0F"/>
        </a:solidFill>
        <a:effectLst/>
      </p:bgPr>
    </p:bg>
    <p:spTree>
      <p:nvGrpSpPr>
        <p:cNvPr id="1" name=""/>
        <p:cNvGrpSpPr/>
        <p:nvPr/>
      </p:nvGrpSpPr>
      <p:grpSpPr>
        <a:xfrm>
          <a:off x="0" y="0"/>
          <a:ext cx="0" cy="0"/>
          <a:chOff x="0" y="0"/>
          <a:chExt cx="0" cy="0"/>
        </a:xfrm>
      </p:grpSpPr>
      <p:pic>
        <p:nvPicPr>
          <p:cNvPr id="19" name="Picture 18" descr="light_rainbow_bg.jpg"/>
          <p:cNvPicPr>
            <a:picLocks noChangeAspect="1"/>
          </p:cNvPicPr>
          <p:nvPr/>
        </p:nvPicPr>
        <p:blipFill>
          <a:blip r:embed="rId3"/>
          <a:stretch>
            <a:fillRect/>
          </a:stretch>
        </p:blipFill>
        <p:spPr>
          <a:xfrm>
            <a:off x="0" y="0"/>
            <a:ext cx="12192000" cy="6858000"/>
          </a:xfrm>
          <a:prstGeom prst="rect">
            <a:avLst/>
          </a:prstGeom>
        </p:spPr>
      </p:pic>
      <p:sp>
        <p:nvSpPr>
          <p:cNvPr id="2" name="Shape 0"/>
          <p:cNvSpPr/>
          <p:nvPr/>
        </p:nvSpPr>
        <p:spPr>
          <a:xfrm>
            <a:off x="0" y="0"/>
            <a:ext cx="12191695" cy="6858000"/>
          </a:xfrm>
          <a:prstGeom prst="rect">
            <a:avLst/>
          </a:prstGeom>
          <a:noFill/>
          <a:ln w="12700">
            <a:noFill/>
            <a:prstDash val="solid"/>
          </a:ln>
        </p:spPr>
        <p:txBody>
          <a:bodyPr wrap="square"/>
          <a:lstStyle/>
          <a:p>
            <a:endParaRPr lang="en-GB"/>
          </a:p>
        </p:txBody>
      </p:sp>
      <p:sp>
        <p:nvSpPr>
          <p:cNvPr id="6" name="Text 4"/>
          <p:cNvSpPr/>
          <p:nvPr/>
        </p:nvSpPr>
        <p:spPr>
          <a:xfrm>
            <a:off x="658368" y="658368"/>
            <a:ext cx="8046720" cy="685800"/>
          </a:xfrm>
          <a:prstGeom prst="rect">
            <a:avLst/>
          </a:prstGeom>
          <a:noFill/>
          <a:ln/>
          <a:effectLst>
            <a:outerShdw blurRad="25400" dist="50800" dir="2700000" algn="bl" rotWithShape="0">
              <a:srgbClr val="36C9FF">
                <a:alpha val="45000"/>
              </a:srgbClr>
            </a:outerShdw>
          </a:effectLst>
        </p:spPr>
        <p:txBody>
          <a:bodyPr wrap="square" rtlCol="0" anchor="ctr"/>
          <a:lstStyle/>
          <a:p>
            <a:pPr marL="0" indent="0">
              <a:buNone/>
            </a:pPr>
            <a:r>
              <a:rPr lang="en-GB" sz="2600" b="1" dirty="0">
                <a:solidFill>
                  <a:srgbClr val="13AEEA"/>
                </a:solidFill>
              </a:rPr>
              <a:t>Give the people their flowers</a:t>
            </a:r>
            <a:endParaRPr lang="en-US" sz="2600" dirty="0"/>
          </a:p>
        </p:txBody>
      </p:sp>
      <p:pic>
        <p:nvPicPr>
          <p:cNvPr id="21" name="Picture 20">
            <a:extLst>
              <a:ext uri="{FF2B5EF4-FFF2-40B4-BE49-F238E27FC236}">
                <a16:creationId xmlns:a16="http://schemas.microsoft.com/office/drawing/2014/main" id="{1445C8D6-2228-2483-98B5-D0331227264C}"/>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938294" y="0"/>
            <a:ext cx="1253706" cy="1253706"/>
          </a:xfrm>
          <a:prstGeom prst="ellipse">
            <a:avLst/>
          </a:prstGeom>
          <a:ln>
            <a:noFill/>
          </a:ln>
          <a:effectLst>
            <a:softEdge rad="112500"/>
          </a:effectLst>
        </p:spPr>
      </p:pic>
      <p:sp>
        <p:nvSpPr>
          <p:cNvPr id="27" name="Explosion: 8 Points 26">
            <a:extLst>
              <a:ext uri="{FF2B5EF4-FFF2-40B4-BE49-F238E27FC236}">
                <a16:creationId xmlns:a16="http://schemas.microsoft.com/office/drawing/2014/main" id="{9D867DF6-AFA4-C5DC-4F23-C3D888A5A97D}"/>
              </a:ext>
            </a:extLst>
          </p:cNvPr>
          <p:cNvSpPr/>
          <p:nvPr/>
        </p:nvSpPr>
        <p:spPr>
          <a:xfrm>
            <a:off x="745065" y="1513332"/>
            <a:ext cx="2059800" cy="2057400"/>
          </a:xfrm>
          <a:prstGeom prst="irregularSeal1">
            <a:avLst/>
          </a:prstGeom>
          <a:solidFill>
            <a:srgbClr val="FF4F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4F0EF8EC-1018-F8DE-2FDF-E37B90011752}"/>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951242" y="4035683"/>
            <a:ext cx="3731590" cy="24877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 7"/>
          <p:cNvSpPr/>
          <p:nvPr/>
        </p:nvSpPr>
        <p:spPr>
          <a:xfrm>
            <a:off x="1139257" y="2317242"/>
            <a:ext cx="1172718" cy="425196"/>
          </a:xfrm>
          <a:prstGeom prst="rect">
            <a:avLst/>
          </a:prstGeom>
          <a:noFill/>
          <a:ln/>
        </p:spPr>
        <p:txBody>
          <a:bodyPr wrap="square" rtlCol="0" anchor="ctr"/>
          <a:lstStyle/>
          <a:p>
            <a:pPr marL="0" indent="0">
              <a:buNone/>
            </a:pPr>
            <a:r>
              <a:rPr lang="en-GB" sz="2400" b="1" dirty="0">
                <a:solidFill>
                  <a:srgbClr val="7030A0"/>
                </a:solidFill>
                <a:latin typeface="Verdana Pro Semibold" panose="020B0704030504040204" pitchFamily="34" charset="0"/>
              </a:rPr>
              <a:t>Poets</a:t>
            </a:r>
            <a:endParaRPr lang="en-US" sz="2000" dirty="0">
              <a:solidFill>
                <a:srgbClr val="7030A0"/>
              </a:solidFill>
              <a:latin typeface="Verdana Pro Semibold" panose="020B0704030504040204" pitchFamily="34" charset="0"/>
            </a:endParaRPr>
          </a:p>
        </p:txBody>
      </p:sp>
      <p:sp>
        <p:nvSpPr>
          <p:cNvPr id="29" name="Explosion: 8 Points 28">
            <a:extLst>
              <a:ext uri="{FF2B5EF4-FFF2-40B4-BE49-F238E27FC236}">
                <a16:creationId xmlns:a16="http://schemas.microsoft.com/office/drawing/2014/main" id="{9A31B1FA-EF29-F88C-EFE4-7F562B250F39}"/>
              </a:ext>
            </a:extLst>
          </p:cNvPr>
          <p:cNvSpPr/>
          <p:nvPr/>
        </p:nvSpPr>
        <p:spPr>
          <a:xfrm>
            <a:off x="1910983" y="4757616"/>
            <a:ext cx="2059800" cy="2057400"/>
          </a:xfrm>
          <a:prstGeom prst="irregularSeal1">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13"/>
          <p:cNvSpPr/>
          <p:nvPr/>
        </p:nvSpPr>
        <p:spPr>
          <a:xfrm>
            <a:off x="1910983" y="5376897"/>
            <a:ext cx="2007108" cy="758952"/>
          </a:xfrm>
          <a:prstGeom prst="rect">
            <a:avLst/>
          </a:prstGeom>
          <a:noFill/>
          <a:ln/>
        </p:spPr>
        <p:txBody>
          <a:bodyPr wrap="square" rtlCol="0" anchor="ctr"/>
          <a:lstStyle/>
          <a:p>
            <a:pPr marL="0" indent="0" algn="ctr">
              <a:buNone/>
            </a:pPr>
            <a:r>
              <a:rPr lang="en-GB" sz="2400" b="1" dirty="0">
                <a:solidFill>
                  <a:srgbClr val="FF4FD8"/>
                </a:solidFill>
                <a:latin typeface="Verdana Pro Semibold" panose="020B0704030504040204" pitchFamily="34" charset="0"/>
              </a:rPr>
              <a:t>Stage </a:t>
            </a:r>
          </a:p>
          <a:p>
            <a:pPr marL="0" indent="0" algn="ctr">
              <a:buNone/>
            </a:pPr>
            <a:r>
              <a:rPr lang="en-GB" sz="2400" b="1" dirty="0">
                <a:solidFill>
                  <a:srgbClr val="FF4FD8"/>
                </a:solidFill>
                <a:latin typeface="Verdana Pro Semibold" panose="020B0704030504040204" pitchFamily="34" charset="0"/>
              </a:rPr>
              <a:t>crew</a:t>
            </a:r>
            <a:endParaRPr lang="en-US" sz="2000" dirty="0">
              <a:solidFill>
                <a:srgbClr val="FF4FD8"/>
              </a:solidFill>
              <a:latin typeface="Verdana Pro Semibold" panose="020B0704030504040204" pitchFamily="34" charset="0"/>
            </a:endParaRPr>
          </a:p>
        </p:txBody>
      </p:sp>
      <p:sp>
        <p:nvSpPr>
          <p:cNvPr id="31" name="Explosion: 8 Points 30">
            <a:extLst>
              <a:ext uri="{FF2B5EF4-FFF2-40B4-BE49-F238E27FC236}">
                <a16:creationId xmlns:a16="http://schemas.microsoft.com/office/drawing/2014/main" id="{DC19C27E-B459-F49A-C921-DC38B1011FE5}"/>
              </a:ext>
            </a:extLst>
          </p:cNvPr>
          <p:cNvSpPr/>
          <p:nvPr/>
        </p:nvSpPr>
        <p:spPr>
          <a:xfrm>
            <a:off x="7734646" y="1101852"/>
            <a:ext cx="2059800" cy="2057400"/>
          </a:xfrm>
          <a:prstGeom prst="irregularSeal1">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 11"/>
          <p:cNvSpPr/>
          <p:nvPr/>
        </p:nvSpPr>
        <p:spPr>
          <a:xfrm>
            <a:off x="7951242" y="1898566"/>
            <a:ext cx="1592234" cy="230250"/>
          </a:xfrm>
          <a:prstGeom prst="rect">
            <a:avLst/>
          </a:prstGeom>
          <a:noFill/>
          <a:ln/>
        </p:spPr>
        <p:txBody>
          <a:bodyPr wrap="square" rtlCol="0" anchor="ctr"/>
          <a:lstStyle/>
          <a:p>
            <a:pPr marL="0" indent="0">
              <a:buNone/>
            </a:pPr>
            <a:r>
              <a:rPr lang="en-GB" sz="2000" b="1" dirty="0">
                <a:solidFill>
                  <a:srgbClr val="00B0F0"/>
                </a:solidFill>
                <a:latin typeface="Verdana Pro Semibold" panose="020B0704030504040204" pitchFamily="34" charset="0"/>
              </a:rPr>
              <a:t>Audiences </a:t>
            </a:r>
            <a:endParaRPr lang="en-US" dirty="0">
              <a:solidFill>
                <a:srgbClr val="00B0F0"/>
              </a:solidFill>
              <a:latin typeface="Verdana Pro Semibold" panose="020B0704030504040204" pitchFamily="34" charset="0"/>
            </a:endParaRPr>
          </a:p>
        </p:txBody>
      </p:sp>
      <p:sp>
        <p:nvSpPr>
          <p:cNvPr id="33" name="Explosion: 8 Points 32">
            <a:extLst>
              <a:ext uri="{FF2B5EF4-FFF2-40B4-BE49-F238E27FC236}">
                <a16:creationId xmlns:a16="http://schemas.microsoft.com/office/drawing/2014/main" id="{132631B7-DAC2-251B-9A7D-D7930C3727A0}"/>
              </a:ext>
            </a:extLst>
          </p:cNvPr>
          <p:cNvSpPr/>
          <p:nvPr/>
        </p:nvSpPr>
        <p:spPr>
          <a:xfrm>
            <a:off x="3599833" y="3399282"/>
            <a:ext cx="2059800" cy="2057400"/>
          </a:xfrm>
          <a:prstGeom prst="irregularSeal1">
            <a:avLst/>
          </a:prstGeom>
          <a:solidFill>
            <a:srgbClr val="07A93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 7">
            <a:extLst>
              <a:ext uri="{FF2B5EF4-FFF2-40B4-BE49-F238E27FC236}">
                <a16:creationId xmlns:a16="http://schemas.microsoft.com/office/drawing/2014/main" id="{89DA8EEA-CB7D-68B6-6B36-10A857675DB8}"/>
              </a:ext>
            </a:extLst>
          </p:cNvPr>
          <p:cNvSpPr/>
          <p:nvPr/>
        </p:nvSpPr>
        <p:spPr>
          <a:xfrm>
            <a:off x="3755095" y="4035683"/>
            <a:ext cx="1749276" cy="539496"/>
          </a:xfrm>
          <a:prstGeom prst="rect">
            <a:avLst/>
          </a:prstGeom>
          <a:noFill/>
          <a:ln/>
        </p:spPr>
        <p:txBody>
          <a:bodyPr wrap="square" rtlCol="0" anchor="ctr"/>
          <a:lstStyle/>
          <a:p>
            <a:pPr marL="0" indent="0">
              <a:buNone/>
            </a:pPr>
            <a:r>
              <a:rPr lang="en-GB" sz="2000" b="1" dirty="0">
                <a:latin typeface="Verdana Pro Semibold" panose="020B0704030504040204" pitchFamily="34" charset="0"/>
              </a:rPr>
              <a:t>Performers</a:t>
            </a:r>
            <a:endParaRPr lang="en-US" sz="1400" dirty="0">
              <a:latin typeface="Verdana Pro Semibold" panose="020B0704030504040204" pitchFamily="34" charset="0"/>
            </a:endParaRPr>
          </a:p>
        </p:txBody>
      </p:sp>
      <p:sp>
        <p:nvSpPr>
          <p:cNvPr id="38" name="Explosion: 8 Points 37">
            <a:extLst>
              <a:ext uri="{FF2B5EF4-FFF2-40B4-BE49-F238E27FC236}">
                <a16:creationId xmlns:a16="http://schemas.microsoft.com/office/drawing/2014/main" id="{3605DEF0-6A41-3A7A-AC98-DF6BBCD79258}"/>
              </a:ext>
            </a:extLst>
          </p:cNvPr>
          <p:cNvSpPr/>
          <p:nvPr/>
        </p:nvSpPr>
        <p:spPr>
          <a:xfrm>
            <a:off x="5382579" y="4636204"/>
            <a:ext cx="2059800" cy="2057400"/>
          </a:xfrm>
          <a:prstGeom prst="irregularSeal1">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7D7FD8D3-0709-1E66-F0E1-CFAE8F9DF532}"/>
              </a:ext>
            </a:extLst>
          </p:cNvPr>
          <p:cNvSpPr txBox="1"/>
          <p:nvPr/>
        </p:nvSpPr>
        <p:spPr>
          <a:xfrm>
            <a:off x="5382579" y="5240679"/>
            <a:ext cx="2059800" cy="646331"/>
          </a:xfrm>
          <a:prstGeom prst="rect">
            <a:avLst/>
          </a:prstGeom>
          <a:noFill/>
        </p:spPr>
        <p:txBody>
          <a:bodyPr wrap="square">
            <a:spAutoFit/>
          </a:bodyPr>
          <a:lstStyle/>
          <a:p>
            <a:pPr algn="ctr"/>
            <a:r>
              <a:rPr lang="en-GB" b="1" dirty="0">
                <a:solidFill>
                  <a:srgbClr val="FF4FD8"/>
                </a:solidFill>
                <a:latin typeface="Verdana Pro Semibold" panose="020B0704030504040204" pitchFamily="34" charset="0"/>
              </a:rPr>
              <a:t>BSL </a:t>
            </a:r>
          </a:p>
          <a:p>
            <a:pPr algn="ctr"/>
            <a:r>
              <a:rPr lang="en-GB" b="1" dirty="0">
                <a:solidFill>
                  <a:srgbClr val="FF4FD8"/>
                </a:solidFill>
                <a:latin typeface="Verdana Pro Semibold" panose="020B0704030504040204" pitchFamily="34" charset="0"/>
              </a:rPr>
              <a:t>interpreters</a:t>
            </a:r>
            <a:endParaRPr lang="en-GB" dirty="0">
              <a:solidFill>
                <a:srgbClr val="FF4FD8"/>
              </a:solidFill>
            </a:endParaRPr>
          </a:p>
        </p:txBody>
      </p:sp>
      <p:sp>
        <p:nvSpPr>
          <p:cNvPr id="40" name="Explosion: 8 Points 39">
            <a:extLst>
              <a:ext uri="{FF2B5EF4-FFF2-40B4-BE49-F238E27FC236}">
                <a16:creationId xmlns:a16="http://schemas.microsoft.com/office/drawing/2014/main" id="{363ED957-3405-FA8D-B452-D7613DEC2CA4}"/>
              </a:ext>
            </a:extLst>
          </p:cNvPr>
          <p:cNvSpPr/>
          <p:nvPr/>
        </p:nvSpPr>
        <p:spPr>
          <a:xfrm>
            <a:off x="9794446" y="2008294"/>
            <a:ext cx="2059800" cy="2057400"/>
          </a:xfrm>
          <a:prstGeom prst="irregularSeal1">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407FA5B9-D4E3-23FB-EBA4-473C8EC08A74}"/>
              </a:ext>
            </a:extLst>
          </p:cNvPr>
          <p:cNvSpPr txBox="1"/>
          <p:nvPr/>
        </p:nvSpPr>
        <p:spPr>
          <a:xfrm>
            <a:off x="10193547" y="2789370"/>
            <a:ext cx="1591627" cy="461665"/>
          </a:xfrm>
          <a:prstGeom prst="rect">
            <a:avLst/>
          </a:prstGeom>
          <a:noFill/>
        </p:spPr>
        <p:txBody>
          <a:bodyPr wrap="square">
            <a:spAutoFit/>
          </a:bodyPr>
          <a:lstStyle/>
          <a:p>
            <a:r>
              <a:rPr lang="en-GB" sz="2400" b="1" dirty="0">
                <a:solidFill>
                  <a:srgbClr val="00B0F0"/>
                </a:solidFill>
                <a:latin typeface="Verdana Pro Semibold" panose="020B0704030504040204" pitchFamily="34" charset="0"/>
              </a:rPr>
              <a:t>Funder</a:t>
            </a:r>
          </a:p>
        </p:txBody>
      </p:sp>
      <p:sp>
        <p:nvSpPr>
          <p:cNvPr id="42" name="Explosion: 8 Points 41">
            <a:extLst>
              <a:ext uri="{FF2B5EF4-FFF2-40B4-BE49-F238E27FC236}">
                <a16:creationId xmlns:a16="http://schemas.microsoft.com/office/drawing/2014/main" id="{CE7AC99E-319E-FD2C-EE4A-894231BCBDD0}"/>
              </a:ext>
            </a:extLst>
          </p:cNvPr>
          <p:cNvSpPr/>
          <p:nvPr/>
        </p:nvSpPr>
        <p:spPr>
          <a:xfrm>
            <a:off x="3970783" y="1536721"/>
            <a:ext cx="2059800" cy="2057400"/>
          </a:xfrm>
          <a:prstGeom prst="irregularSeal1">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Explosion: 8 Points 43">
            <a:extLst>
              <a:ext uri="{FF2B5EF4-FFF2-40B4-BE49-F238E27FC236}">
                <a16:creationId xmlns:a16="http://schemas.microsoft.com/office/drawing/2014/main" id="{19215FB9-05E6-738C-0CF6-D0C1AB6245F7}"/>
              </a:ext>
            </a:extLst>
          </p:cNvPr>
          <p:cNvSpPr/>
          <p:nvPr/>
        </p:nvSpPr>
        <p:spPr>
          <a:xfrm>
            <a:off x="6075838" y="2590038"/>
            <a:ext cx="2059800" cy="2057400"/>
          </a:xfrm>
          <a:prstGeom prst="irregularSeal1">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9"/>
          <p:cNvSpPr/>
          <p:nvPr/>
        </p:nvSpPr>
        <p:spPr>
          <a:xfrm>
            <a:off x="4107001" y="2385441"/>
            <a:ext cx="2743200" cy="219456"/>
          </a:xfrm>
          <a:prstGeom prst="rect">
            <a:avLst/>
          </a:prstGeom>
          <a:noFill/>
          <a:ln/>
        </p:spPr>
        <p:txBody>
          <a:bodyPr wrap="square" rtlCol="0" anchor="ctr"/>
          <a:lstStyle/>
          <a:p>
            <a:r>
              <a:rPr lang="en-GB" sz="2000" b="1" dirty="0">
                <a:solidFill>
                  <a:srgbClr val="FF4FD8"/>
                </a:solidFill>
                <a:latin typeface="Verdana Pro Semibold" panose="020B0704030504040204" pitchFamily="34" charset="0"/>
              </a:rPr>
              <a:t>Workshop Facilitators</a:t>
            </a:r>
            <a:endParaRPr lang="en-US" dirty="0">
              <a:solidFill>
                <a:srgbClr val="FF4FD8"/>
              </a:solidFill>
              <a:latin typeface="Verdana Pro Semibold" panose="020B0704030504040204" pitchFamily="34" charset="0"/>
            </a:endParaRPr>
          </a:p>
        </p:txBody>
      </p:sp>
      <p:sp>
        <p:nvSpPr>
          <p:cNvPr id="24" name="Text 11">
            <a:extLst>
              <a:ext uri="{FF2B5EF4-FFF2-40B4-BE49-F238E27FC236}">
                <a16:creationId xmlns:a16="http://schemas.microsoft.com/office/drawing/2014/main" id="{24C372D0-59A6-B954-293E-37324DD4143A}"/>
              </a:ext>
            </a:extLst>
          </p:cNvPr>
          <p:cNvSpPr/>
          <p:nvPr/>
        </p:nvSpPr>
        <p:spPr>
          <a:xfrm>
            <a:off x="6363046" y="3484393"/>
            <a:ext cx="2743200" cy="219456"/>
          </a:xfrm>
          <a:prstGeom prst="rect">
            <a:avLst/>
          </a:prstGeom>
          <a:noFill/>
          <a:ln/>
        </p:spPr>
        <p:txBody>
          <a:bodyPr wrap="square" rtlCol="0" anchor="ctr"/>
          <a:lstStyle/>
          <a:p>
            <a:pPr marL="0" indent="0">
              <a:buNone/>
            </a:pPr>
            <a:r>
              <a:rPr lang="en-GB" sz="2400" b="1" dirty="0">
                <a:solidFill>
                  <a:srgbClr val="7030A0"/>
                </a:solidFill>
                <a:latin typeface="Verdana Pro Semibold" panose="020B0704030504040204" pitchFamily="34" charset="0"/>
              </a:rPr>
              <a:t>Readers </a:t>
            </a:r>
            <a:endParaRPr lang="en-US" sz="2000" dirty="0">
              <a:solidFill>
                <a:srgbClr val="7030A0"/>
              </a:solidFill>
              <a:latin typeface="Verdana Pro Semibold" panose="020B0704030504040204" pitchFamily="34" charset="0"/>
            </a:endParaRPr>
          </a:p>
        </p:txBody>
      </p:sp>
      <p:sp>
        <p:nvSpPr>
          <p:cNvPr id="46" name="Explosion: 8 Points 45">
            <a:extLst>
              <a:ext uri="{FF2B5EF4-FFF2-40B4-BE49-F238E27FC236}">
                <a16:creationId xmlns:a16="http://schemas.microsoft.com/office/drawing/2014/main" id="{9935D45F-2784-97F6-D3D9-46EE861F1F82}"/>
              </a:ext>
            </a:extLst>
          </p:cNvPr>
          <p:cNvSpPr/>
          <p:nvPr/>
        </p:nvSpPr>
        <p:spPr>
          <a:xfrm>
            <a:off x="457293" y="3541776"/>
            <a:ext cx="2059800" cy="2057400"/>
          </a:xfrm>
          <a:prstGeom prst="irregularSeal1">
            <a:avLst/>
          </a:prstGeom>
          <a:solidFill>
            <a:srgbClr val="DFEC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679F9ADC-1B30-E210-6333-B4F8FA95C5CB}"/>
              </a:ext>
            </a:extLst>
          </p:cNvPr>
          <p:cNvSpPr txBox="1"/>
          <p:nvPr/>
        </p:nvSpPr>
        <p:spPr>
          <a:xfrm>
            <a:off x="814909" y="4257539"/>
            <a:ext cx="1591627" cy="400110"/>
          </a:xfrm>
          <a:prstGeom prst="rect">
            <a:avLst/>
          </a:prstGeom>
          <a:noFill/>
        </p:spPr>
        <p:txBody>
          <a:bodyPr wrap="square">
            <a:spAutoFit/>
          </a:bodyPr>
          <a:lstStyle/>
          <a:p>
            <a:r>
              <a:rPr lang="en-GB" sz="2000" b="1" dirty="0">
                <a:solidFill>
                  <a:srgbClr val="00B0F0"/>
                </a:solidFill>
                <a:latin typeface="Verdana Pro Semibold" panose="020B0704030504040204" pitchFamily="34" charset="0"/>
              </a:rPr>
              <a:t>Publisher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500"/>
                                        <p:tgtEl>
                                          <p:spTgt spid="4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33" grpId="0" animBg="1"/>
      <p:bldP spid="38" grpId="0" animBg="1"/>
      <p:bldP spid="40" grpId="0" animBg="1"/>
      <p:bldP spid="42" grpId="0" animBg="1"/>
      <p:bldP spid="44" grpId="0" animBg="1"/>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0A0A0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noFill/>
            <a:prstDash val="solid"/>
          </a:ln>
        </p:spPr>
        <p:txBody>
          <a:bodyPr wrap="square"/>
          <a:lstStyle/>
          <a:p>
            <a:endParaRPr lang="en-GB"/>
          </a:p>
        </p:txBody>
      </p:sp>
      <p:pic>
        <p:nvPicPr>
          <p:cNvPr id="12" name="Picture 11" descr="light_rainbow_bg.jpg"/>
          <p:cNvPicPr>
            <a:picLocks noChangeAspect="1"/>
          </p:cNvPicPr>
          <p:nvPr/>
        </p:nvPicPr>
        <p:blipFill>
          <a:blip r:embed="rId3"/>
          <a:stretch>
            <a:fillRect/>
          </a:stretch>
        </p:blipFill>
        <p:spPr>
          <a:xfrm>
            <a:off x="0" y="0"/>
            <a:ext cx="12192000" cy="6858000"/>
          </a:xfrm>
          <a:prstGeom prst="rect">
            <a:avLst/>
          </a:prstGeom>
        </p:spPr>
      </p:pic>
      <p:sp>
        <p:nvSpPr>
          <p:cNvPr id="9" name="Text 6"/>
          <p:cNvSpPr/>
          <p:nvPr/>
        </p:nvSpPr>
        <p:spPr>
          <a:xfrm>
            <a:off x="6382512" y="1783080"/>
            <a:ext cx="5333238" cy="4389120"/>
          </a:xfrm>
          <a:prstGeom prst="rect">
            <a:avLst/>
          </a:prstGeom>
          <a:noFill/>
          <a:ln/>
        </p:spPr>
        <p:txBody>
          <a:bodyPr wrap="square" lIns="0" tIns="0" rIns="0" bIns="0" rtlCol="0" anchor="t"/>
          <a:lstStyle/>
          <a:p>
            <a:pPr marL="342900" indent="-342900">
              <a:buFont typeface="Wingdings" panose="05000000000000000000" pitchFamily="2" charset="2"/>
              <a:buChar char="Ø"/>
            </a:pPr>
            <a:r>
              <a:rPr lang="en-US" sz="2400" b="1" dirty="0">
                <a:solidFill>
                  <a:srgbClr val="7030A0"/>
                </a:solidFill>
                <a:latin typeface="Verdana Pro Semibold" panose="020B0704030504040204" pitchFamily="34" charset="0"/>
              </a:rPr>
              <a:t>More commissioning</a:t>
            </a:r>
            <a:endParaRPr lang="en-US" sz="2400" dirty="0">
              <a:solidFill>
                <a:srgbClr val="7030A0"/>
              </a:solidFill>
              <a:latin typeface="Verdana Pro Semibold" panose="020B0704030504040204" pitchFamily="34" charset="0"/>
            </a:endParaRPr>
          </a:p>
          <a:p>
            <a:pPr marL="342900" indent="-342900">
              <a:buFont typeface="Wingdings" panose="05000000000000000000" pitchFamily="2" charset="2"/>
              <a:buChar char="Ø"/>
            </a:pPr>
            <a:r>
              <a:rPr lang="en-US" sz="2400" b="1" dirty="0">
                <a:solidFill>
                  <a:srgbClr val="7030A0"/>
                </a:solidFill>
                <a:latin typeface="Verdana Pro Semibold" panose="020B0704030504040204" pitchFamily="34" charset="0"/>
              </a:rPr>
              <a:t>More touring</a:t>
            </a:r>
          </a:p>
          <a:p>
            <a:pPr marL="342900" indent="-342900">
              <a:buFont typeface="Wingdings" panose="05000000000000000000" pitchFamily="2" charset="2"/>
              <a:buChar char="Ø"/>
            </a:pPr>
            <a:r>
              <a:rPr lang="en-US" sz="2400" b="1" dirty="0">
                <a:solidFill>
                  <a:srgbClr val="7030A0"/>
                </a:solidFill>
                <a:latin typeface="Verdana Pro Semibold" panose="020B0704030504040204" pitchFamily="34" charset="0"/>
              </a:rPr>
              <a:t>More books</a:t>
            </a:r>
          </a:p>
          <a:p>
            <a:pPr marL="342900" indent="-342900">
              <a:buFont typeface="Wingdings" panose="05000000000000000000" pitchFamily="2" charset="2"/>
              <a:buChar char="Ø"/>
            </a:pPr>
            <a:r>
              <a:rPr lang="en-US" sz="2400" b="1" dirty="0">
                <a:solidFill>
                  <a:srgbClr val="7030A0"/>
                </a:solidFill>
                <a:latin typeface="Verdana Pro Semibold" panose="020B0704030504040204" pitchFamily="34" charset="0"/>
              </a:rPr>
              <a:t>More access</a:t>
            </a:r>
          </a:p>
          <a:p>
            <a:pPr marL="342900" indent="-342900">
              <a:buFont typeface="Wingdings" panose="05000000000000000000" pitchFamily="2" charset="2"/>
              <a:buChar char="Ø"/>
            </a:pPr>
            <a:r>
              <a:rPr lang="en-US" sz="2400" b="1" dirty="0">
                <a:solidFill>
                  <a:srgbClr val="7030A0"/>
                </a:solidFill>
                <a:latin typeface="Verdana Pro Semibold" panose="020B0704030504040204" pitchFamily="34" charset="0"/>
              </a:rPr>
              <a:t>More queer disabled artists platformed</a:t>
            </a:r>
          </a:p>
          <a:p>
            <a:pPr marL="342900" indent="-342900">
              <a:buFont typeface="Wingdings" panose="05000000000000000000" pitchFamily="2" charset="2"/>
              <a:buChar char="Ø"/>
            </a:pPr>
            <a:r>
              <a:rPr lang="en-US" sz="2400" b="1" dirty="0">
                <a:solidFill>
                  <a:srgbClr val="7030A0"/>
                </a:solidFill>
                <a:latin typeface="Verdana Pro Semibold" panose="020B0704030504040204" pitchFamily="34" charset="0"/>
              </a:rPr>
              <a:t>More please!</a:t>
            </a:r>
          </a:p>
        </p:txBody>
      </p:sp>
      <p:pic>
        <p:nvPicPr>
          <p:cNvPr id="14" name="Picture 13">
            <a:extLst>
              <a:ext uri="{FF2B5EF4-FFF2-40B4-BE49-F238E27FC236}">
                <a16:creationId xmlns:a16="http://schemas.microsoft.com/office/drawing/2014/main" id="{529BC9AA-87B8-EC53-4F0A-A521D59CE43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938294" y="0"/>
            <a:ext cx="1253706" cy="1253706"/>
          </a:xfrm>
          <a:prstGeom prst="ellipse">
            <a:avLst/>
          </a:prstGeom>
          <a:ln>
            <a:noFill/>
          </a:ln>
          <a:effectLst>
            <a:softEdge rad="112500"/>
          </a:effectLst>
        </p:spPr>
      </p:pic>
      <p:sp>
        <p:nvSpPr>
          <p:cNvPr id="16" name="Text 4">
            <a:extLst>
              <a:ext uri="{FF2B5EF4-FFF2-40B4-BE49-F238E27FC236}">
                <a16:creationId xmlns:a16="http://schemas.microsoft.com/office/drawing/2014/main" id="{6260CC7E-AF95-F28A-942D-46F247E02F3C}"/>
              </a:ext>
            </a:extLst>
          </p:cNvPr>
          <p:cNvSpPr/>
          <p:nvPr/>
        </p:nvSpPr>
        <p:spPr>
          <a:xfrm>
            <a:off x="667512" y="626853"/>
            <a:ext cx="8046720" cy="685800"/>
          </a:xfrm>
          <a:prstGeom prst="rect">
            <a:avLst/>
          </a:prstGeom>
          <a:noFill/>
          <a:ln/>
          <a:effectLst>
            <a:outerShdw blurRad="25400" dist="50800" dir="2700000" algn="bl" rotWithShape="0">
              <a:srgbClr val="36C9FF">
                <a:alpha val="45000"/>
              </a:srgbClr>
            </a:outerShdw>
          </a:effectLst>
        </p:spPr>
        <p:txBody>
          <a:bodyPr wrap="square" rtlCol="0" anchor="ctr"/>
          <a:lstStyle/>
          <a:p>
            <a:pPr marL="0" indent="0">
              <a:buNone/>
            </a:pPr>
            <a:r>
              <a:rPr lang="en-US" sz="2600" b="1" dirty="0">
                <a:solidFill>
                  <a:srgbClr val="13AEEA"/>
                </a:solidFill>
              </a:rPr>
              <a:t>More, More, More!</a:t>
            </a:r>
            <a:endParaRPr lang="en-US" sz="2600" dirty="0"/>
          </a:p>
        </p:txBody>
      </p:sp>
      <p:sp>
        <p:nvSpPr>
          <p:cNvPr id="18" name="Text 8">
            <a:extLst>
              <a:ext uri="{FF2B5EF4-FFF2-40B4-BE49-F238E27FC236}">
                <a16:creationId xmlns:a16="http://schemas.microsoft.com/office/drawing/2014/main" id="{7AC080C4-5E96-F560-32B0-8B740424ED73}"/>
              </a:ext>
            </a:extLst>
          </p:cNvPr>
          <p:cNvSpPr/>
          <p:nvPr/>
        </p:nvSpPr>
        <p:spPr>
          <a:xfrm>
            <a:off x="1845946" y="5530322"/>
            <a:ext cx="8554973" cy="1213377"/>
          </a:xfrm>
          <a:prstGeom prst="rect">
            <a:avLst/>
          </a:prstGeom>
          <a:solidFill>
            <a:schemeClr val="tx2"/>
          </a:solidFill>
          <a:ln/>
        </p:spPr>
        <p:txBody>
          <a:bodyPr wrap="square" rtlCol="0" anchor="ctr"/>
          <a:lstStyle/>
          <a:p>
            <a:pPr algn="ctr"/>
            <a:r>
              <a:rPr lang="en-GB" sz="1600" dirty="0">
                <a:solidFill>
                  <a:schemeClr val="bg1"/>
                </a:solidFill>
              </a:rPr>
              <a:t> ”Funding structures, spaces and community are often oriented around just one element, so you're at risk of being seen as </a:t>
            </a:r>
            <a:r>
              <a:rPr lang="en-GB" sz="1600" i="1" dirty="0">
                <a:solidFill>
                  <a:schemeClr val="bg1"/>
                </a:solidFill>
              </a:rPr>
              <a:t>too much </a:t>
            </a:r>
            <a:r>
              <a:rPr lang="en-GB" sz="1600" dirty="0">
                <a:solidFill>
                  <a:schemeClr val="bg1"/>
                </a:solidFill>
              </a:rPr>
              <a:t>or losing an opportunity because you dared to complicate things by being queer, as well as disabled. Creative spaces where people can reflect their experiences with true authenticity, and with full humanity, are vital.”</a:t>
            </a:r>
            <a:endParaRPr lang="en-US" sz="1600" b="1" dirty="0">
              <a:solidFill>
                <a:schemeClr val="bg1"/>
              </a:solidFill>
            </a:endParaRPr>
          </a:p>
        </p:txBody>
      </p:sp>
      <p:pic>
        <p:nvPicPr>
          <p:cNvPr id="4" name="Picture 3">
            <a:extLst>
              <a:ext uri="{FF2B5EF4-FFF2-40B4-BE49-F238E27FC236}">
                <a16:creationId xmlns:a16="http://schemas.microsoft.com/office/drawing/2014/main" id="{D3A2B75F-5AC1-7CF4-9D4B-422C9031353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62752" y="1754340"/>
            <a:ext cx="5146737" cy="34668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A0A0F"/>
        </a:solidFill>
        <a:effectLst/>
      </p:bgPr>
    </p:bg>
    <p:spTree>
      <p:nvGrpSpPr>
        <p:cNvPr id="1" name="">
          <a:extLst>
            <a:ext uri="{FF2B5EF4-FFF2-40B4-BE49-F238E27FC236}">
              <a16:creationId xmlns:a16="http://schemas.microsoft.com/office/drawing/2014/main" id="{9D9FA10B-5998-409C-68AA-D706CD34AD0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F01DEE8-B8F3-E88A-8C1E-0FE3F28752C9}"/>
              </a:ext>
            </a:extLst>
          </p:cNvPr>
          <p:cNvSpPr/>
          <p:nvPr/>
        </p:nvSpPr>
        <p:spPr>
          <a:xfrm>
            <a:off x="0" y="0"/>
            <a:ext cx="12191695" cy="6858000"/>
          </a:xfrm>
          <a:prstGeom prst="rect">
            <a:avLst/>
          </a:prstGeom>
          <a:noFill/>
          <a:ln w="12700">
            <a:noFill/>
            <a:prstDash val="solid"/>
          </a:ln>
        </p:spPr>
        <p:txBody>
          <a:bodyPr wrap="square"/>
          <a:lstStyle/>
          <a:p>
            <a:endParaRPr lang="en-GB"/>
          </a:p>
        </p:txBody>
      </p:sp>
      <p:pic>
        <p:nvPicPr>
          <p:cNvPr id="12" name="Picture 11" descr="light_rainbow_bg.jpg">
            <a:extLst>
              <a:ext uri="{FF2B5EF4-FFF2-40B4-BE49-F238E27FC236}">
                <a16:creationId xmlns:a16="http://schemas.microsoft.com/office/drawing/2014/main" id="{72B76243-13BA-10E6-3D8C-B1A61300D036}"/>
              </a:ext>
            </a:extLst>
          </p:cNvPr>
          <p:cNvPicPr>
            <a:picLocks noChangeAspect="1"/>
          </p:cNvPicPr>
          <p:nvPr/>
        </p:nvPicPr>
        <p:blipFill>
          <a:blip r:embed="rId3"/>
          <a:stretch>
            <a:fillRect/>
          </a:stretch>
        </p:blipFill>
        <p:spPr>
          <a:xfrm>
            <a:off x="-305" y="0"/>
            <a:ext cx="12192000" cy="6858000"/>
          </a:xfrm>
          <a:prstGeom prst="rect">
            <a:avLst/>
          </a:prstGeom>
        </p:spPr>
      </p:pic>
      <p:sp>
        <p:nvSpPr>
          <p:cNvPr id="9" name="Text 6">
            <a:extLst>
              <a:ext uri="{FF2B5EF4-FFF2-40B4-BE49-F238E27FC236}">
                <a16:creationId xmlns:a16="http://schemas.microsoft.com/office/drawing/2014/main" id="{EBAAFFFE-4817-98F5-8891-16B60F7CF2B2}"/>
              </a:ext>
            </a:extLst>
          </p:cNvPr>
          <p:cNvSpPr/>
          <p:nvPr/>
        </p:nvSpPr>
        <p:spPr>
          <a:xfrm>
            <a:off x="762457" y="1611630"/>
            <a:ext cx="5333238" cy="4389120"/>
          </a:xfrm>
          <a:prstGeom prst="rect">
            <a:avLst/>
          </a:prstGeom>
          <a:noFill/>
          <a:ln/>
        </p:spPr>
        <p:txBody>
          <a:bodyPr wrap="square" lIns="0" tIns="0" rIns="0" bIns="0" rtlCol="0" anchor="t"/>
          <a:lstStyle/>
          <a:p>
            <a:pPr marL="0" indent="0">
              <a:buNone/>
            </a:pPr>
            <a:r>
              <a:rPr lang="en-US" sz="1900" b="1" dirty="0">
                <a:solidFill>
                  <a:srgbClr val="7030A0"/>
                </a:solidFill>
                <a:latin typeface="Verdana Pro Semibold" panose="020B0704030504040204" pitchFamily="34" charset="0"/>
              </a:rPr>
              <a:t>Our fabulous photographers:</a:t>
            </a:r>
          </a:p>
          <a:p>
            <a:pPr marL="0" indent="0">
              <a:buNone/>
            </a:pPr>
            <a:endParaRPr lang="en-US" sz="1900" b="1" dirty="0">
              <a:solidFill>
                <a:srgbClr val="7030A0"/>
              </a:solidFill>
              <a:latin typeface="Verdana Pro Semibold" panose="020B0704030504040204" pitchFamily="34" charset="0"/>
            </a:endParaRPr>
          </a:p>
          <a:p>
            <a:pPr marL="0" indent="0">
              <a:buNone/>
            </a:pPr>
            <a:r>
              <a:rPr lang="en-US" sz="1900" b="1" dirty="0">
                <a:solidFill>
                  <a:srgbClr val="7030A0"/>
                </a:solidFill>
                <a:latin typeface="Verdana Pro Semibold" panose="020B0704030504040204" pitchFamily="34" charset="0"/>
              </a:rPr>
              <a:t>James Klug</a:t>
            </a:r>
          </a:p>
          <a:p>
            <a:pPr marL="0" indent="0">
              <a:buNone/>
            </a:pPr>
            <a:endParaRPr lang="en-US" sz="1900" b="1" dirty="0">
              <a:solidFill>
                <a:srgbClr val="7030A0"/>
              </a:solidFill>
              <a:latin typeface="Verdana Pro Semibold" panose="020B0704030504040204" pitchFamily="34" charset="0"/>
            </a:endParaRPr>
          </a:p>
          <a:p>
            <a:pPr marL="0" indent="0">
              <a:buNone/>
            </a:pPr>
            <a:r>
              <a:rPr lang="en-US" sz="1900" b="1" dirty="0">
                <a:solidFill>
                  <a:srgbClr val="7030A0"/>
                </a:solidFill>
                <a:latin typeface="Verdana Pro Semibold" panose="020B0704030504040204" pitchFamily="34" charset="0"/>
              </a:rPr>
              <a:t>Andi Talbot</a:t>
            </a:r>
          </a:p>
          <a:p>
            <a:pPr marL="0" indent="0">
              <a:buNone/>
            </a:pPr>
            <a:endParaRPr lang="en-US" sz="1900" b="1" dirty="0">
              <a:solidFill>
                <a:srgbClr val="7030A0"/>
              </a:solidFill>
              <a:latin typeface="Verdana Pro Semibold" panose="020B0704030504040204" pitchFamily="34" charset="0"/>
            </a:endParaRPr>
          </a:p>
          <a:p>
            <a:pPr marL="0" indent="0">
              <a:buNone/>
            </a:pPr>
            <a:r>
              <a:rPr lang="en-US" sz="1900" b="1" dirty="0">
                <a:solidFill>
                  <a:srgbClr val="7030A0"/>
                </a:solidFill>
                <a:latin typeface="Verdana Pro Semibold" panose="020B0704030504040204" pitchFamily="34" charset="0"/>
              </a:rPr>
              <a:t>Chiara </a:t>
            </a:r>
            <a:r>
              <a:rPr lang="en-US" sz="1900" b="1" dirty="0" err="1">
                <a:solidFill>
                  <a:srgbClr val="7030A0"/>
                </a:solidFill>
                <a:latin typeface="Verdana Pro Semibold" panose="020B0704030504040204" pitchFamily="34" charset="0"/>
              </a:rPr>
              <a:t>Luxardo</a:t>
            </a:r>
            <a:endParaRPr lang="en-US" sz="1900" b="1" dirty="0">
              <a:solidFill>
                <a:srgbClr val="7030A0"/>
              </a:solidFill>
              <a:latin typeface="Verdana Pro Semibold" panose="020B0704030504040204" pitchFamily="34" charset="0"/>
            </a:endParaRPr>
          </a:p>
          <a:p>
            <a:pPr marL="0" indent="0">
              <a:buNone/>
            </a:pPr>
            <a:endParaRPr lang="en-US" sz="1900" b="1" dirty="0">
              <a:solidFill>
                <a:srgbClr val="7030A0"/>
              </a:solidFill>
              <a:latin typeface="Verdana Pro Semibold" panose="020B0704030504040204" pitchFamily="34" charset="0"/>
            </a:endParaRPr>
          </a:p>
          <a:p>
            <a:pPr marL="0" indent="0">
              <a:buNone/>
            </a:pPr>
            <a:r>
              <a:rPr lang="en-US" sz="1900" b="1" dirty="0">
                <a:solidFill>
                  <a:srgbClr val="7030A0"/>
                </a:solidFill>
                <a:latin typeface="Verdana Pro Semibold" panose="020B0704030504040204" pitchFamily="34" charset="0"/>
              </a:rPr>
              <a:t>George &amp; JP</a:t>
            </a:r>
          </a:p>
          <a:p>
            <a:pPr marL="0" indent="0">
              <a:buNone/>
            </a:pPr>
            <a:endParaRPr lang="en-US" sz="1900" b="1" dirty="0">
              <a:solidFill>
                <a:srgbClr val="7030A0"/>
              </a:solidFill>
              <a:latin typeface="Verdana Pro Semibold" panose="020B0704030504040204" pitchFamily="34" charset="0"/>
            </a:endParaRPr>
          </a:p>
        </p:txBody>
      </p:sp>
      <p:pic>
        <p:nvPicPr>
          <p:cNvPr id="14" name="Picture 13">
            <a:extLst>
              <a:ext uri="{FF2B5EF4-FFF2-40B4-BE49-F238E27FC236}">
                <a16:creationId xmlns:a16="http://schemas.microsoft.com/office/drawing/2014/main" id="{5A29CC1A-678D-8015-9B91-8A3E3AA9C71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938294" y="0"/>
            <a:ext cx="1253706" cy="1253706"/>
          </a:xfrm>
          <a:prstGeom prst="ellipse">
            <a:avLst/>
          </a:prstGeom>
          <a:ln>
            <a:noFill/>
          </a:ln>
          <a:effectLst>
            <a:softEdge rad="112500"/>
          </a:effectLst>
        </p:spPr>
      </p:pic>
      <p:sp>
        <p:nvSpPr>
          <p:cNvPr id="16" name="Text 4">
            <a:extLst>
              <a:ext uri="{FF2B5EF4-FFF2-40B4-BE49-F238E27FC236}">
                <a16:creationId xmlns:a16="http://schemas.microsoft.com/office/drawing/2014/main" id="{AA498AC5-F3AC-3EEF-885A-1E05FECD22D7}"/>
              </a:ext>
            </a:extLst>
          </p:cNvPr>
          <p:cNvSpPr/>
          <p:nvPr/>
        </p:nvSpPr>
        <p:spPr>
          <a:xfrm>
            <a:off x="667512" y="626853"/>
            <a:ext cx="8046720" cy="685800"/>
          </a:xfrm>
          <a:prstGeom prst="rect">
            <a:avLst/>
          </a:prstGeom>
          <a:noFill/>
          <a:ln/>
          <a:effectLst>
            <a:outerShdw blurRad="25400" dist="50800" dir="2700000" algn="bl" rotWithShape="0">
              <a:srgbClr val="36C9FF">
                <a:alpha val="45000"/>
              </a:srgbClr>
            </a:outerShdw>
          </a:effectLst>
        </p:spPr>
        <p:txBody>
          <a:bodyPr wrap="square" rtlCol="0" anchor="ctr"/>
          <a:lstStyle/>
          <a:p>
            <a:pPr marL="0" indent="0">
              <a:buNone/>
            </a:pPr>
            <a:r>
              <a:rPr lang="en-US" sz="2600" b="1" dirty="0">
                <a:solidFill>
                  <a:srgbClr val="13AEEA"/>
                </a:solidFill>
              </a:rPr>
              <a:t>Credits</a:t>
            </a:r>
            <a:endParaRPr lang="en-US" sz="2600" dirty="0"/>
          </a:p>
        </p:txBody>
      </p:sp>
      <p:sp>
        <p:nvSpPr>
          <p:cNvPr id="18" name="Text 8">
            <a:extLst>
              <a:ext uri="{FF2B5EF4-FFF2-40B4-BE49-F238E27FC236}">
                <a16:creationId xmlns:a16="http://schemas.microsoft.com/office/drawing/2014/main" id="{F1DF1259-6873-658F-B5CA-40957DDDACEF}"/>
              </a:ext>
            </a:extLst>
          </p:cNvPr>
          <p:cNvSpPr/>
          <p:nvPr/>
        </p:nvSpPr>
        <p:spPr>
          <a:xfrm>
            <a:off x="2098966" y="6197102"/>
            <a:ext cx="7993457" cy="518922"/>
          </a:xfrm>
          <a:prstGeom prst="rect">
            <a:avLst/>
          </a:prstGeom>
          <a:solidFill>
            <a:schemeClr val="tx2"/>
          </a:solidFill>
          <a:ln/>
        </p:spPr>
        <p:txBody>
          <a:bodyPr wrap="square" rtlCol="0" anchor="ctr"/>
          <a:lstStyle/>
          <a:p>
            <a:pPr algn="ctr"/>
            <a:r>
              <a:rPr lang="en-GB" sz="1600" b="1" i="1" dirty="0">
                <a:solidFill>
                  <a:schemeClr val="bg1"/>
                </a:solidFill>
              </a:rPr>
              <a:t>“e</a:t>
            </a:r>
            <a:r>
              <a:rPr lang="en-GB" sz="1600" dirty="0">
                <a:solidFill>
                  <a:schemeClr val="bg1"/>
                </a:solidFill>
              </a:rPr>
              <a:t>ffable has helped to create spaces where everyone can be themselves unapologetically </a:t>
            </a:r>
          </a:p>
          <a:p>
            <a:pPr algn="ctr"/>
            <a:r>
              <a:rPr lang="en-GB" sz="1600" dirty="0">
                <a:solidFill>
                  <a:schemeClr val="bg1"/>
                </a:solidFill>
              </a:rPr>
              <a:t>[to] have that dialogue and create that community space”</a:t>
            </a:r>
            <a:endParaRPr lang="en-US" sz="1600" b="1" dirty="0">
              <a:solidFill>
                <a:schemeClr val="bg1"/>
              </a:solidFill>
            </a:endParaRPr>
          </a:p>
        </p:txBody>
      </p:sp>
      <p:pic>
        <p:nvPicPr>
          <p:cNvPr id="4" name="Picture 3">
            <a:extLst>
              <a:ext uri="{FF2B5EF4-FFF2-40B4-BE49-F238E27FC236}">
                <a16:creationId xmlns:a16="http://schemas.microsoft.com/office/drawing/2014/main" id="{0FF03807-A34F-1595-500A-98D06FFC3AF9}"/>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5162342" y="1312653"/>
            <a:ext cx="5553512" cy="46017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BF2E4E3E-0D20-80DA-AC0D-40F399839EE6}"/>
              </a:ext>
            </a:extLst>
          </p:cNvPr>
          <p:cNvSpPr txBox="1"/>
          <p:nvPr/>
        </p:nvSpPr>
        <p:spPr>
          <a:xfrm>
            <a:off x="667512" y="5061704"/>
            <a:ext cx="2224278" cy="338554"/>
          </a:xfrm>
          <a:prstGeom prst="rect">
            <a:avLst/>
          </a:prstGeom>
          <a:noFill/>
        </p:spPr>
        <p:txBody>
          <a:bodyPr wrap="square">
            <a:spAutoFit/>
          </a:bodyPr>
          <a:lstStyle/>
          <a:p>
            <a:r>
              <a:rPr lang="en-GB" sz="1600" dirty="0">
                <a:solidFill>
                  <a:srgbClr val="7030A0"/>
                </a:solidFill>
                <a:latin typeface="Verdana Pro Semibold" panose="020B0704030504040204" pitchFamily="34" charset="0"/>
              </a:rPr>
              <a:t>https://effable.uk</a:t>
            </a:r>
            <a:endParaRPr lang="en-GB" sz="1600" dirty="0"/>
          </a:p>
        </p:txBody>
      </p:sp>
      <p:pic>
        <p:nvPicPr>
          <p:cNvPr id="10" name="Picture 9">
            <a:extLst>
              <a:ext uri="{FF2B5EF4-FFF2-40B4-BE49-F238E27FC236}">
                <a16:creationId xmlns:a16="http://schemas.microsoft.com/office/drawing/2014/main" id="{94C120BA-80AB-5322-255D-184EA0927308}"/>
              </a:ext>
            </a:extLst>
          </p:cNvPr>
          <p:cNvPicPr>
            <a:picLocks noChangeAspect="1"/>
          </p:cNvPicPr>
          <p:nvPr/>
        </p:nvPicPr>
        <p:blipFill>
          <a:blip r:embed="rId6"/>
          <a:stretch>
            <a:fillRect/>
          </a:stretch>
        </p:blipFill>
        <p:spPr>
          <a:xfrm>
            <a:off x="2986735" y="4264618"/>
            <a:ext cx="1800152" cy="1800152"/>
          </a:xfrm>
          <a:prstGeom prst="ellipse">
            <a:avLst/>
          </a:prstGeom>
          <a:ln>
            <a:noFill/>
          </a:ln>
          <a:effectLst>
            <a:softEdge rad="112500"/>
          </a:effectLst>
        </p:spPr>
      </p:pic>
    </p:spTree>
    <p:extLst>
      <p:ext uri="{BB962C8B-B14F-4D97-AF65-F5344CB8AC3E}">
        <p14:creationId xmlns:p14="http://schemas.microsoft.com/office/powerpoint/2010/main" val="3102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0A0A0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noFill/>
          <a:ln w="12700">
            <a:noFill/>
            <a:prstDash val="solid"/>
          </a:ln>
        </p:spPr>
        <p:txBody>
          <a:bodyPr wrap="square"/>
          <a:lstStyle/>
          <a:p>
            <a:endParaRPr lang="en-GB"/>
          </a:p>
        </p:txBody>
      </p:sp>
      <p:pic>
        <p:nvPicPr>
          <p:cNvPr id="17" name="Picture 16" descr="light_rainbow_bg.jpg"/>
          <p:cNvPicPr>
            <a:picLocks noChangeAspect="1"/>
          </p:cNvPicPr>
          <p:nvPr/>
        </p:nvPicPr>
        <p:blipFill>
          <a:blip r:embed="rId3"/>
          <a:stretch>
            <a:fillRect/>
          </a:stretch>
        </p:blipFill>
        <p:spPr>
          <a:xfrm>
            <a:off x="-305" y="0"/>
            <a:ext cx="12192000" cy="6858000"/>
          </a:xfrm>
          <a:prstGeom prst="rect">
            <a:avLst/>
          </a:prstGeom>
        </p:spPr>
      </p:pic>
      <p:sp>
        <p:nvSpPr>
          <p:cNvPr id="15" name="Text 13"/>
          <p:cNvSpPr/>
          <p:nvPr/>
        </p:nvSpPr>
        <p:spPr>
          <a:xfrm>
            <a:off x="7315200" y="4151376"/>
            <a:ext cx="475488" cy="256032"/>
          </a:xfrm>
          <a:prstGeom prst="rect">
            <a:avLst/>
          </a:prstGeom>
          <a:noFill/>
          <a:ln/>
        </p:spPr>
        <p:txBody>
          <a:bodyPr wrap="square" rtlCol="0" anchor="ctr"/>
          <a:lstStyle/>
          <a:p>
            <a:pPr marL="0" indent="0" algn="ctr">
              <a:buNone/>
            </a:pPr>
            <a:r>
              <a:rPr lang="en-US" sz="1800" b="1" dirty="0">
                <a:solidFill>
                  <a:srgbClr val="FFFFFF"/>
                </a:solidFill>
              </a:rPr>
              <a:t>∞</a:t>
            </a:r>
            <a:endParaRPr lang="en-US" sz="1800" dirty="0"/>
          </a:p>
        </p:txBody>
      </p:sp>
      <p:pic>
        <p:nvPicPr>
          <p:cNvPr id="21" name="Picture 20">
            <a:extLst>
              <a:ext uri="{FF2B5EF4-FFF2-40B4-BE49-F238E27FC236}">
                <a16:creationId xmlns:a16="http://schemas.microsoft.com/office/drawing/2014/main" id="{2110063B-0445-7FB0-779D-BCE30E5F01A2}"/>
              </a:ext>
            </a:extLst>
          </p:cNvPr>
          <p:cNvPicPr>
            <a:picLocks noChangeAspect="1"/>
          </p:cNvPicPr>
          <p:nvPr/>
        </p:nvPicPr>
        <p:blipFill>
          <a:blip r:embed="rId4"/>
          <a:stretch>
            <a:fillRect/>
          </a:stretch>
        </p:blipFill>
        <p:spPr>
          <a:xfrm>
            <a:off x="502919" y="495578"/>
            <a:ext cx="3829875" cy="2783752"/>
          </a:xfrm>
          <a:prstGeom prst="rect">
            <a:avLst/>
          </a:prstGeom>
        </p:spPr>
      </p:pic>
      <p:pic>
        <p:nvPicPr>
          <p:cNvPr id="27" name="Picture 26">
            <a:extLst>
              <a:ext uri="{FF2B5EF4-FFF2-40B4-BE49-F238E27FC236}">
                <a16:creationId xmlns:a16="http://schemas.microsoft.com/office/drawing/2014/main" id="{41CD14B3-444F-4B95-59E6-2C6F1113CDDC}"/>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664231" y="4231157"/>
            <a:ext cx="3535680" cy="2357120"/>
          </a:xfrm>
          <a:prstGeom prst="rect">
            <a:avLst/>
          </a:prstGeom>
        </p:spPr>
      </p:pic>
      <p:pic>
        <p:nvPicPr>
          <p:cNvPr id="25" name="Picture 24">
            <a:extLst>
              <a:ext uri="{FF2B5EF4-FFF2-40B4-BE49-F238E27FC236}">
                <a16:creationId xmlns:a16="http://schemas.microsoft.com/office/drawing/2014/main" id="{F3850CE0-F47E-B77F-2EE6-33AC25C33327}"/>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32895" y="495578"/>
            <a:ext cx="2407921" cy="3009901"/>
          </a:xfrm>
          <a:prstGeom prst="rect">
            <a:avLst/>
          </a:prstGeom>
        </p:spPr>
      </p:pic>
      <p:pic>
        <p:nvPicPr>
          <p:cNvPr id="35" name="Picture 34">
            <a:extLst>
              <a:ext uri="{FF2B5EF4-FFF2-40B4-BE49-F238E27FC236}">
                <a16:creationId xmlns:a16="http://schemas.microsoft.com/office/drawing/2014/main" id="{8E9D6A91-E6D8-4DA7-8148-34D89BC8C750}"/>
              </a:ext>
            </a:extLst>
          </p:cNvPr>
          <p:cNvPicPr>
            <a:picLocks noChangeAspect="1"/>
          </p:cNvPicPr>
          <p:nvPr/>
        </p:nvPicPr>
        <p:blipFill>
          <a:blip r:embed="rId7"/>
          <a:stretch>
            <a:fillRect/>
          </a:stretch>
        </p:blipFill>
        <p:spPr>
          <a:xfrm>
            <a:off x="8429666" y="4168336"/>
            <a:ext cx="3362794" cy="2410161"/>
          </a:xfrm>
          <a:prstGeom prst="rect">
            <a:avLst/>
          </a:prstGeom>
        </p:spPr>
      </p:pic>
      <p:pic>
        <p:nvPicPr>
          <p:cNvPr id="31" name="Picture 30">
            <a:extLst>
              <a:ext uri="{FF2B5EF4-FFF2-40B4-BE49-F238E27FC236}">
                <a16:creationId xmlns:a16="http://schemas.microsoft.com/office/drawing/2014/main" id="{0A2BA602-8BDD-748E-B187-441EA754A120}"/>
              </a:ext>
            </a:extLst>
          </p:cNvPr>
          <p:cNvPicPr>
            <a:picLocks noChangeAspect="1"/>
          </p:cNvPicPr>
          <p:nvPr/>
        </p:nvPicPr>
        <p:blipFill>
          <a:blip r:embed="rId8"/>
          <a:stretch>
            <a:fillRect/>
          </a:stretch>
        </p:blipFill>
        <p:spPr>
          <a:xfrm>
            <a:off x="8437751" y="2805524"/>
            <a:ext cx="3488866" cy="1473868"/>
          </a:xfrm>
          <a:prstGeom prst="rect">
            <a:avLst/>
          </a:prstGeom>
        </p:spPr>
      </p:pic>
      <p:pic>
        <p:nvPicPr>
          <p:cNvPr id="4" name="Picture 3">
            <a:extLst>
              <a:ext uri="{FF2B5EF4-FFF2-40B4-BE49-F238E27FC236}">
                <a16:creationId xmlns:a16="http://schemas.microsoft.com/office/drawing/2014/main" id="{89C9B0E1-FA0A-7974-450C-B5CAFB7D1741}"/>
              </a:ext>
            </a:extLst>
          </p:cNvPr>
          <p:cNvPicPr>
            <a:picLocks noChangeAspect="1"/>
          </p:cNvPicPr>
          <p:nvPr/>
        </p:nvPicPr>
        <p:blipFill>
          <a:blip r:embed="rId9" cstate="hqprint">
            <a:extLst>
              <a:ext uri="{28A0092B-C50C-407E-A947-70E740481C1C}">
                <a14:useLocalDpi xmlns:a14="http://schemas.microsoft.com/office/drawing/2010/main"/>
              </a:ext>
            </a:extLst>
          </a:blip>
          <a:srcRect/>
          <a:stretch>
            <a:fillRect/>
          </a:stretch>
        </p:blipFill>
        <p:spPr>
          <a:xfrm>
            <a:off x="5753445" y="428205"/>
            <a:ext cx="6153657" cy="2357120"/>
          </a:xfrm>
          <a:prstGeom prst="rect">
            <a:avLst/>
          </a:prstGeom>
        </p:spPr>
      </p:pic>
      <p:pic>
        <p:nvPicPr>
          <p:cNvPr id="29" name="Picture 28">
            <a:extLst>
              <a:ext uri="{FF2B5EF4-FFF2-40B4-BE49-F238E27FC236}">
                <a16:creationId xmlns:a16="http://schemas.microsoft.com/office/drawing/2014/main" id="{C807678C-456C-0709-EE30-83EC6E1A685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5817140" y="3279330"/>
            <a:ext cx="2631510" cy="3289387"/>
          </a:xfrm>
          <a:prstGeom prst="rect">
            <a:avLst/>
          </a:prstGeom>
        </p:spPr>
      </p:pic>
      <p:pic>
        <p:nvPicPr>
          <p:cNvPr id="37" name="Picture 36">
            <a:extLst>
              <a:ext uri="{FF2B5EF4-FFF2-40B4-BE49-F238E27FC236}">
                <a16:creationId xmlns:a16="http://schemas.microsoft.com/office/drawing/2014/main" id="{7B2ED8AF-E11E-7436-6E6C-875250A540E1}"/>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502918" y="3294340"/>
            <a:ext cx="2635149" cy="3293936"/>
          </a:xfrm>
          <a:prstGeom prst="rect">
            <a:avLst/>
          </a:prstGeom>
        </p:spPr>
      </p:pic>
      <p:pic>
        <p:nvPicPr>
          <p:cNvPr id="39" name="Picture 38">
            <a:extLst>
              <a:ext uri="{FF2B5EF4-FFF2-40B4-BE49-F238E27FC236}">
                <a16:creationId xmlns:a16="http://schemas.microsoft.com/office/drawing/2014/main" id="{CEFEF164-8DBD-0A53-57DC-CF671E37165D}"/>
              </a:ext>
            </a:extLst>
          </p:cNvPr>
          <p:cNvPicPr>
            <a:picLocks noChangeAspect="1"/>
          </p:cNvPicPr>
          <p:nvPr/>
        </p:nvPicPr>
        <p:blipFill>
          <a:blip r:embed="rId12" cstate="hqprint">
            <a:extLst>
              <a:ext uri="{BEBA8EAE-BF5A-486C-A8C5-ECC9F3942E4B}">
                <a14:imgProps xmlns:a14="http://schemas.microsoft.com/office/drawing/2010/main">
                  <a14:imgLayer r:embed="rId13">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a:xfrm>
            <a:off x="3138372" y="2400460"/>
            <a:ext cx="2663926" cy="1830698"/>
          </a:xfrm>
          <a:prstGeom prst="rect">
            <a:avLst/>
          </a:prstGeom>
        </p:spPr>
      </p:pic>
      <p:pic>
        <p:nvPicPr>
          <p:cNvPr id="6" name="Picture 5">
            <a:extLst>
              <a:ext uri="{FF2B5EF4-FFF2-40B4-BE49-F238E27FC236}">
                <a16:creationId xmlns:a16="http://schemas.microsoft.com/office/drawing/2014/main" id="{84343108-DBAF-0685-5EA4-B5E9EE20CED1}"/>
              </a:ext>
            </a:extLst>
          </p:cNvPr>
          <p:cNvPicPr>
            <a:picLocks noChangeAspect="1"/>
          </p:cNvPicPr>
          <p:nvPr/>
        </p:nvPicPr>
        <p:blipFill>
          <a:blip r:embed="rId14" cstate="hqprint">
            <a:extLst>
              <a:ext uri="{28A0092B-C50C-407E-A947-70E740481C1C}">
                <a14:useLocalDpi xmlns:a14="http://schemas.microsoft.com/office/drawing/2010/main"/>
              </a:ext>
            </a:extLst>
          </a:blip>
          <a:srcRect/>
          <a:stretch>
            <a:fillRect/>
          </a:stretch>
        </p:blipFill>
        <p:spPr>
          <a:xfrm>
            <a:off x="5800833" y="2660053"/>
            <a:ext cx="2662659" cy="67336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80">
                                          <p:stCondLst>
                                            <p:cond delay="0"/>
                                          </p:stCondLst>
                                        </p:cTn>
                                        <p:tgtEl>
                                          <p:spTgt spid="37"/>
                                        </p:tgtEl>
                                      </p:cBhvr>
                                    </p:animEffect>
                                    <p:anim calcmode="lin" valueType="num">
                                      <p:cBhvr>
                                        <p:cTn id="8"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13" dur="26">
                                          <p:stCondLst>
                                            <p:cond delay="650"/>
                                          </p:stCondLst>
                                        </p:cTn>
                                        <p:tgtEl>
                                          <p:spTgt spid="37"/>
                                        </p:tgtEl>
                                      </p:cBhvr>
                                      <p:to x="100000" y="60000"/>
                                    </p:animScale>
                                    <p:animScale>
                                      <p:cBhvr>
                                        <p:cTn id="14" dur="166" decel="50000">
                                          <p:stCondLst>
                                            <p:cond delay="676"/>
                                          </p:stCondLst>
                                        </p:cTn>
                                        <p:tgtEl>
                                          <p:spTgt spid="37"/>
                                        </p:tgtEl>
                                      </p:cBhvr>
                                      <p:to x="100000" y="100000"/>
                                    </p:animScale>
                                    <p:animScale>
                                      <p:cBhvr>
                                        <p:cTn id="15" dur="26">
                                          <p:stCondLst>
                                            <p:cond delay="1312"/>
                                          </p:stCondLst>
                                        </p:cTn>
                                        <p:tgtEl>
                                          <p:spTgt spid="37"/>
                                        </p:tgtEl>
                                      </p:cBhvr>
                                      <p:to x="100000" y="80000"/>
                                    </p:animScale>
                                    <p:animScale>
                                      <p:cBhvr>
                                        <p:cTn id="16" dur="166" decel="50000">
                                          <p:stCondLst>
                                            <p:cond delay="1338"/>
                                          </p:stCondLst>
                                        </p:cTn>
                                        <p:tgtEl>
                                          <p:spTgt spid="37"/>
                                        </p:tgtEl>
                                      </p:cBhvr>
                                      <p:to x="100000" y="100000"/>
                                    </p:animScale>
                                    <p:animScale>
                                      <p:cBhvr>
                                        <p:cTn id="17" dur="26">
                                          <p:stCondLst>
                                            <p:cond delay="1642"/>
                                          </p:stCondLst>
                                        </p:cTn>
                                        <p:tgtEl>
                                          <p:spTgt spid="37"/>
                                        </p:tgtEl>
                                      </p:cBhvr>
                                      <p:to x="100000" y="90000"/>
                                    </p:animScale>
                                    <p:animScale>
                                      <p:cBhvr>
                                        <p:cTn id="18" dur="166" decel="50000">
                                          <p:stCondLst>
                                            <p:cond delay="1668"/>
                                          </p:stCondLst>
                                        </p:cTn>
                                        <p:tgtEl>
                                          <p:spTgt spid="37"/>
                                        </p:tgtEl>
                                      </p:cBhvr>
                                      <p:to x="100000" y="100000"/>
                                    </p:animScale>
                                    <p:animScale>
                                      <p:cBhvr>
                                        <p:cTn id="19" dur="26">
                                          <p:stCondLst>
                                            <p:cond delay="1808"/>
                                          </p:stCondLst>
                                        </p:cTn>
                                        <p:tgtEl>
                                          <p:spTgt spid="37"/>
                                        </p:tgtEl>
                                      </p:cBhvr>
                                      <p:to x="100000" y="95000"/>
                                    </p:animScale>
                                    <p:animScale>
                                      <p:cBhvr>
                                        <p:cTn id="20" dur="166" decel="50000">
                                          <p:stCondLst>
                                            <p:cond delay="1834"/>
                                          </p:stCondLst>
                                        </p:cTn>
                                        <p:tgtEl>
                                          <p:spTgt spid="37"/>
                                        </p:tgtEl>
                                      </p:cBhvr>
                                      <p:to x="100000" y="100000"/>
                                    </p:animScale>
                                  </p:childTnLst>
                                </p:cTn>
                              </p:par>
                            </p:childTnLst>
                          </p:cTn>
                        </p:par>
                        <p:par>
                          <p:cTn id="21" fill="hold">
                            <p:stCondLst>
                              <p:cond delay="2000"/>
                            </p:stCondLst>
                            <p:childTnLst>
                              <p:par>
                                <p:cTn id="22" presetID="45" presetClass="entr" presetSubtype="0" fill="hold" nodeType="afterEffect">
                                  <p:stCondLst>
                                    <p:cond delay="25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2000"/>
                                        <p:tgtEl>
                                          <p:spTgt spid="39"/>
                                        </p:tgtEl>
                                      </p:cBhvr>
                                    </p:animEffect>
                                    <p:anim calcmode="lin" valueType="num">
                                      <p:cBhvr>
                                        <p:cTn id="25" dur="2000" fill="hold"/>
                                        <p:tgtEl>
                                          <p:spTgt spid="39"/>
                                        </p:tgtEl>
                                        <p:attrNameLst>
                                          <p:attrName>ppt_w</p:attrName>
                                        </p:attrNameLst>
                                      </p:cBhvr>
                                      <p:tavLst>
                                        <p:tav tm="0" fmla="#ppt_w*sin(2.5*pi*$)">
                                          <p:val>
                                            <p:fltVal val="0"/>
                                          </p:val>
                                        </p:tav>
                                        <p:tav tm="100000">
                                          <p:val>
                                            <p:fltVal val="1"/>
                                          </p:val>
                                        </p:tav>
                                      </p:tavLst>
                                    </p:anim>
                                    <p:anim calcmode="lin" valueType="num">
                                      <p:cBhvr>
                                        <p:cTn id="26" dur="2000" fill="hold"/>
                                        <p:tgtEl>
                                          <p:spTgt spid="39"/>
                                        </p:tgtEl>
                                        <p:attrNameLst>
                                          <p:attrName>ppt_h</p:attrName>
                                        </p:attrNameLst>
                                      </p:cBhvr>
                                      <p:tavLst>
                                        <p:tav tm="0">
                                          <p:val>
                                            <p:strVal val="#ppt_h"/>
                                          </p:val>
                                        </p:tav>
                                        <p:tav tm="100000">
                                          <p:val>
                                            <p:strVal val="#ppt_h"/>
                                          </p:val>
                                        </p:tav>
                                      </p:tavLst>
                                    </p:anim>
                                  </p:childTnLst>
                                </p:cTn>
                              </p:par>
                            </p:childTnLst>
                          </p:cTn>
                        </p:par>
                        <p:par>
                          <p:cTn id="27" fill="hold">
                            <p:stCondLst>
                              <p:cond delay="4250"/>
                            </p:stCondLst>
                            <p:childTnLst>
                              <p:par>
                                <p:cTn id="28" presetID="53" presetClass="entr" presetSubtype="16" fill="hold" nodeType="afterEffect">
                                  <p:stCondLst>
                                    <p:cond delay="25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fltVal val="0"/>
                                          </p:val>
                                        </p:tav>
                                        <p:tav tm="100000">
                                          <p:val>
                                            <p:strVal val="#ppt_w"/>
                                          </p:val>
                                        </p:tav>
                                      </p:tavLst>
                                    </p:anim>
                                    <p:anim calcmode="lin" valueType="num">
                                      <p:cBhvr>
                                        <p:cTn id="31" dur="500" fill="hold"/>
                                        <p:tgtEl>
                                          <p:spTgt spid="31"/>
                                        </p:tgtEl>
                                        <p:attrNameLst>
                                          <p:attrName>ppt_h</p:attrName>
                                        </p:attrNameLst>
                                      </p:cBhvr>
                                      <p:tavLst>
                                        <p:tav tm="0">
                                          <p:val>
                                            <p:fltVal val="0"/>
                                          </p:val>
                                        </p:tav>
                                        <p:tav tm="100000">
                                          <p:val>
                                            <p:strVal val="#ppt_h"/>
                                          </p:val>
                                        </p:tav>
                                      </p:tavLst>
                                    </p:anim>
                                    <p:animEffect transition="in" filter="fade">
                                      <p:cBhvr>
                                        <p:cTn id="32" dur="500"/>
                                        <p:tgtEl>
                                          <p:spTgt spid="31"/>
                                        </p:tgtEl>
                                      </p:cBhvr>
                                    </p:animEffect>
                                  </p:childTnLst>
                                </p:cTn>
                              </p:par>
                            </p:childTnLst>
                          </p:cTn>
                        </p:par>
                        <p:par>
                          <p:cTn id="33" fill="hold">
                            <p:stCondLst>
                              <p:cond delay="5000"/>
                            </p:stCondLst>
                            <p:childTnLst>
                              <p:par>
                                <p:cTn id="34" presetID="14" presetClass="entr" presetSubtype="10" fill="hold" nodeType="afterEffect">
                                  <p:stCondLst>
                                    <p:cond delay="250"/>
                                  </p:stCondLst>
                                  <p:childTnLst>
                                    <p:set>
                                      <p:cBhvr>
                                        <p:cTn id="35" dur="1" fill="hold">
                                          <p:stCondLst>
                                            <p:cond delay="0"/>
                                          </p:stCondLst>
                                        </p:cTn>
                                        <p:tgtEl>
                                          <p:spTgt spid="25"/>
                                        </p:tgtEl>
                                        <p:attrNameLst>
                                          <p:attrName>style.visibility</p:attrName>
                                        </p:attrNameLst>
                                      </p:cBhvr>
                                      <p:to>
                                        <p:strVal val="visible"/>
                                      </p:to>
                                    </p:set>
                                    <p:animEffect transition="in" filter="randombar(horizontal)">
                                      <p:cBhvr>
                                        <p:cTn id="36" dur="500"/>
                                        <p:tgtEl>
                                          <p:spTgt spid="25"/>
                                        </p:tgtEl>
                                      </p:cBhvr>
                                    </p:animEffect>
                                  </p:childTnLst>
                                </p:cTn>
                              </p:par>
                            </p:childTnLst>
                          </p:cTn>
                        </p:par>
                        <p:par>
                          <p:cTn id="37" fill="hold">
                            <p:stCondLst>
                              <p:cond delay="5750"/>
                            </p:stCondLst>
                            <p:childTnLst>
                              <p:par>
                                <p:cTn id="38" presetID="2" presetClass="entr" presetSubtype="4" fill="hold" nodeType="afterEffect">
                                  <p:stCondLst>
                                    <p:cond delay="250"/>
                                  </p:stCondLst>
                                  <p:childTnLst>
                                    <p:set>
                                      <p:cBhvr>
                                        <p:cTn id="39" dur="1" fill="hold">
                                          <p:stCondLst>
                                            <p:cond delay="0"/>
                                          </p:stCondLst>
                                        </p:cTn>
                                        <p:tgtEl>
                                          <p:spTgt spid="21"/>
                                        </p:tgtEl>
                                        <p:attrNameLst>
                                          <p:attrName>style.visibility</p:attrName>
                                        </p:attrNameLst>
                                      </p:cBhvr>
                                      <p:to>
                                        <p:strVal val="visible"/>
                                      </p:to>
                                    </p:set>
                                    <p:anim calcmode="lin" valueType="num">
                                      <p:cBhvr additive="base">
                                        <p:cTn id="40" dur="500" fill="hold"/>
                                        <p:tgtEl>
                                          <p:spTgt spid="21"/>
                                        </p:tgtEl>
                                        <p:attrNameLst>
                                          <p:attrName>ppt_x</p:attrName>
                                        </p:attrNameLst>
                                      </p:cBhvr>
                                      <p:tavLst>
                                        <p:tav tm="0">
                                          <p:val>
                                            <p:strVal val="#ppt_x"/>
                                          </p:val>
                                        </p:tav>
                                        <p:tav tm="100000">
                                          <p:val>
                                            <p:strVal val="#ppt_x"/>
                                          </p:val>
                                        </p:tav>
                                      </p:tavLst>
                                    </p:anim>
                                    <p:anim calcmode="lin" valueType="num">
                                      <p:cBhvr additive="base">
                                        <p:cTn id="41" dur="500" fill="hold"/>
                                        <p:tgtEl>
                                          <p:spTgt spid="21"/>
                                        </p:tgtEl>
                                        <p:attrNameLst>
                                          <p:attrName>ppt_y</p:attrName>
                                        </p:attrNameLst>
                                      </p:cBhvr>
                                      <p:tavLst>
                                        <p:tav tm="0">
                                          <p:val>
                                            <p:strVal val="1+#ppt_h/2"/>
                                          </p:val>
                                        </p:tav>
                                        <p:tav tm="100000">
                                          <p:val>
                                            <p:strVal val="#ppt_y"/>
                                          </p:val>
                                        </p:tav>
                                      </p:tavLst>
                                    </p:anim>
                                  </p:childTnLst>
                                </p:cTn>
                              </p:par>
                            </p:childTnLst>
                          </p:cTn>
                        </p:par>
                        <p:par>
                          <p:cTn id="42" fill="hold">
                            <p:stCondLst>
                              <p:cond delay="6500"/>
                            </p:stCondLst>
                            <p:childTnLst>
                              <p:par>
                                <p:cTn id="43" presetID="2" presetClass="entr" presetSubtype="4" fill="hold" nodeType="afterEffect">
                                  <p:stCondLst>
                                    <p:cond delay="25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ppt_x"/>
                                          </p:val>
                                        </p:tav>
                                        <p:tav tm="100000">
                                          <p:val>
                                            <p:strVal val="#ppt_x"/>
                                          </p:val>
                                        </p:tav>
                                      </p:tavLst>
                                    </p:anim>
                                    <p:anim calcmode="lin" valueType="num">
                                      <p:cBhvr additive="base">
                                        <p:cTn id="46" dur="500" fill="hold"/>
                                        <p:tgtEl>
                                          <p:spTgt spid="27"/>
                                        </p:tgtEl>
                                        <p:attrNameLst>
                                          <p:attrName>ppt_y</p:attrName>
                                        </p:attrNameLst>
                                      </p:cBhvr>
                                      <p:tavLst>
                                        <p:tav tm="0">
                                          <p:val>
                                            <p:strVal val="1+#ppt_h/2"/>
                                          </p:val>
                                        </p:tav>
                                        <p:tav tm="100000">
                                          <p:val>
                                            <p:strVal val="#ppt_y"/>
                                          </p:val>
                                        </p:tav>
                                      </p:tavLst>
                                    </p:anim>
                                  </p:childTnLst>
                                </p:cTn>
                              </p:par>
                            </p:childTnLst>
                          </p:cTn>
                        </p:par>
                        <p:par>
                          <p:cTn id="47" fill="hold">
                            <p:stCondLst>
                              <p:cond delay="7250"/>
                            </p:stCondLst>
                            <p:childTnLst>
                              <p:par>
                                <p:cTn id="48" presetID="1" presetClass="entr" presetSubtype="0" fill="hold" nodeType="afterEffect">
                                  <p:stCondLst>
                                    <p:cond delay="250"/>
                                  </p:stCondLst>
                                  <p:childTnLst>
                                    <p:set>
                                      <p:cBhvr>
                                        <p:cTn id="49" dur="1" fill="hold">
                                          <p:stCondLst>
                                            <p:cond delay="0"/>
                                          </p:stCondLst>
                                        </p:cTn>
                                        <p:tgtEl>
                                          <p:spTgt spid="35"/>
                                        </p:tgtEl>
                                        <p:attrNameLst>
                                          <p:attrName>style.visibility</p:attrName>
                                        </p:attrNameLst>
                                      </p:cBhvr>
                                      <p:to>
                                        <p:strVal val="visible"/>
                                      </p:to>
                                    </p:set>
                                  </p:childTnLst>
                                </p:cTn>
                              </p:par>
                            </p:childTnLst>
                          </p:cTn>
                        </p:par>
                        <p:par>
                          <p:cTn id="50" fill="hold">
                            <p:stCondLst>
                              <p:cond delay="7500"/>
                            </p:stCondLst>
                            <p:childTnLst>
                              <p:par>
                                <p:cTn id="51" presetID="31" presetClass="entr" presetSubtype="0" fill="hold" nodeType="afterEffect">
                                  <p:stCondLst>
                                    <p:cond delay="250"/>
                                  </p:stCondLst>
                                  <p:childTnLst>
                                    <p:set>
                                      <p:cBhvr>
                                        <p:cTn id="52" dur="1" fill="hold">
                                          <p:stCondLst>
                                            <p:cond delay="0"/>
                                          </p:stCondLst>
                                        </p:cTn>
                                        <p:tgtEl>
                                          <p:spTgt spid="6"/>
                                        </p:tgtEl>
                                        <p:attrNameLst>
                                          <p:attrName>style.visibility</p:attrName>
                                        </p:attrNameLst>
                                      </p:cBhvr>
                                      <p:to>
                                        <p:strVal val="visible"/>
                                      </p:to>
                                    </p:set>
                                    <p:anim calcmode="lin" valueType="num">
                                      <p:cBhvr>
                                        <p:cTn id="53" dur="1000" fill="hold"/>
                                        <p:tgtEl>
                                          <p:spTgt spid="6"/>
                                        </p:tgtEl>
                                        <p:attrNameLst>
                                          <p:attrName>ppt_w</p:attrName>
                                        </p:attrNameLst>
                                      </p:cBhvr>
                                      <p:tavLst>
                                        <p:tav tm="0">
                                          <p:val>
                                            <p:fltVal val="0"/>
                                          </p:val>
                                        </p:tav>
                                        <p:tav tm="100000">
                                          <p:val>
                                            <p:strVal val="#ppt_w"/>
                                          </p:val>
                                        </p:tav>
                                      </p:tavLst>
                                    </p:anim>
                                    <p:anim calcmode="lin" valueType="num">
                                      <p:cBhvr>
                                        <p:cTn id="54" dur="1000" fill="hold"/>
                                        <p:tgtEl>
                                          <p:spTgt spid="6"/>
                                        </p:tgtEl>
                                        <p:attrNameLst>
                                          <p:attrName>ppt_h</p:attrName>
                                        </p:attrNameLst>
                                      </p:cBhvr>
                                      <p:tavLst>
                                        <p:tav tm="0">
                                          <p:val>
                                            <p:fltVal val="0"/>
                                          </p:val>
                                        </p:tav>
                                        <p:tav tm="100000">
                                          <p:val>
                                            <p:strVal val="#ppt_h"/>
                                          </p:val>
                                        </p:tav>
                                      </p:tavLst>
                                    </p:anim>
                                    <p:anim calcmode="lin" valueType="num">
                                      <p:cBhvr>
                                        <p:cTn id="55" dur="1000" fill="hold"/>
                                        <p:tgtEl>
                                          <p:spTgt spid="6"/>
                                        </p:tgtEl>
                                        <p:attrNameLst>
                                          <p:attrName>style.rotation</p:attrName>
                                        </p:attrNameLst>
                                      </p:cBhvr>
                                      <p:tavLst>
                                        <p:tav tm="0">
                                          <p:val>
                                            <p:fltVal val="90"/>
                                          </p:val>
                                        </p:tav>
                                        <p:tav tm="100000">
                                          <p:val>
                                            <p:fltVal val="0"/>
                                          </p:val>
                                        </p:tav>
                                      </p:tavLst>
                                    </p:anim>
                                    <p:animEffect transition="in" filter="fade">
                                      <p:cBhvr>
                                        <p:cTn id="56" dur="1000"/>
                                        <p:tgtEl>
                                          <p:spTgt spid="6"/>
                                        </p:tgtEl>
                                      </p:cBhvr>
                                    </p:animEffect>
                                  </p:childTnLst>
                                </p:cTn>
                              </p:par>
                            </p:childTnLst>
                          </p:cTn>
                        </p:par>
                        <p:par>
                          <p:cTn id="57" fill="hold">
                            <p:stCondLst>
                              <p:cond delay="8750"/>
                            </p:stCondLst>
                            <p:childTnLst>
                              <p:par>
                                <p:cTn id="58" presetID="21" presetClass="entr" presetSubtype="1" fill="hold" nodeType="afterEffect">
                                  <p:stCondLst>
                                    <p:cond delay="250"/>
                                  </p:stCondLst>
                                  <p:childTnLst>
                                    <p:set>
                                      <p:cBhvr>
                                        <p:cTn id="59" dur="1" fill="hold">
                                          <p:stCondLst>
                                            <p:cond delay="0"/>
                                          </p:stCondLst>
                                        </p:cTn>
                                        <p:tgtEl>
                                          <p:spTgt spid="4"/>
                                        </p:tgtEl>
                                        <p:attrNameLst>
                                          <p:attrName>style.visibility</p:attrName>
                                        </p:attrNameLst>
                                      </p:cBhvr>
                                      <p:to>
                                        <p:strVal val="visible"/>
                                      </p:to>
                                    </p:set>
                                    <p:animEffect transition="in" filter="wheel(1)">
                                      <p:cBhvr>
                                        <p:cTn id="60" dur="2000"/>
                                        <p:tgtEl>
                                          <p:spTgt spid="4"/>
                                        </p:tgtEl>
                                      </p:cBhvr>
                                    </p:animEffect>
                                  </p:childTnLst>
                                </p:cTn>
                              </p:par>
                            </p:childTnLst>
                          </p:cTn>
                        </p:par>
                        <p:par>
                          <p:cTn id="61" fill="hold">
                            <p:stCondLst>
                              <p:cond delay="11000"/>
                            </p:stCondLst>
                            <p:childTnLst>
                              <p:par>
                                <p:cTn id="62" presetID="2" presetClass="entr" presetSubtype="1" fill="hold" nodeType="afterEffect">
                                  <p:stCondLst>
                                    <p:cond delay="25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ppt_x"/>
                                          </p:val>
                                        </p:tav>
                                        <p:tav tm="100000">
                                          <p:val>
                                            <p:strVal val="#ppt_x"/>
                                          </p:val>
                                        </p:tav>
                                      </p:tavLst>
                                    </p:anim>
                                    <p:anim calcmode="lin" valueType="num">
                                      <p:cBhvr additive="base">
                                        <p:cTn id="65"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TM04033937[[fn=Vapor Trail]]</Template>
  <TotalTime>0</TotalTime>
  <Words>1769</Words>
  <Application>Microsoft Office PowerPoint</Application>
  <PresentationFormat>Widescreen</PresentationFormat>
  <Paragraphs>178</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Verdana Pro Semibold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eff-able: Pride Community Event</dc:title>
  <dc:subject>Pride community event presentation on eff-able project outcomes and challenges</dc:subject>
  <dc:creator>Microsoft Copilot</dc:creator>
  <cp:lastModifiedBy>Jen Perkins</cp:lastModifiedBy>
  <cp:revision>2</cp:revision>
  <dcterms:created xsi:type="dcterms:W3CDTF">2026-06-11T13:20:36Z</dcterms:created>
  <dcterms:modified xsi:type="dcterms:W3CDTF">2026-07-02T18:46:55Z</dcterms:modified>
</cp:coreProperties>
</file>